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35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595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002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438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081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22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320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665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91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069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83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3B55-E4FE-48CE-8276-60D223D5DA70}" type="datetimeFigureOut">
              <a:rPr lang="et-EE" smtClean="0"/>
              <a:t>12.06.2013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5138-AF14-4EC1-B251-49AE057A45F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819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Õppes osaluse kasv ja ökonoomsed rahastamismudelid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Olav Aarna</a:t>
            </a:r>
          </a:p>
          <a:p>
            <a:r>
              <a:rPr lang="et-EE" dirty="0" smtClean="0"/>
              <a:t>Strateegia juhtrühma liige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664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t-EE" b="1" dirty="0"/>
              <a:t>Eesmärgiks on elukestva õppe võimalustele õiglast juurdepääsu kindlustavate ning õppe kvaliteeti toetavate ökonoomsete rahastamismudelite </a:t>
            </a:r>
            <a:r>
              <a:rPr lang="et-EE" b="1" dirty="0" smtClean="0"/>
              <a:t>rakendamine</a:t>
            </a:r>
          </a:p>
          <a:p>
            <a:r>
              <a:rPr lang="et-EE" dirty="0"/>
              <a:t>Rahastamisotsused peavad lähtuma prioriteetidest ja riigi </a:t>
            </a:r>
            <a:r>
              <a:rPr lang="et-EE" dirty="0" smtClean="0"/>
              <a:t>võimalustest, </a:t>
            </a:r>
            <a:r>
              <a:rPr lang="et-EE" dirty="0"/>
              <a:t>olema avalikud ja </a:t>
            </a:r>
            <a:r>
              <a:rPr lang="et-EE" dirty="0" smtClean="0"/>
              <a:t>selged</a:t>
            </a:r>
            <a:endParaRPr lang="et-EE" dirty="0"/>
          </a:p>
          <a:p>
            <a:r>
              <a:rPr lang="et-EE" dirty="0" smtClean="0"/>
              <a:t>Vajalik </a:t>
            </a:r>
            <a:r>
              <a:rPr lang="et-EE" dirty="0"/>
              <a:t>muutuste elluviimine, mis tagaks õppijatele juurdepääsu kodulähedasele põhikoolile ning suuremates keskustes asuvatele ning mitmeid valikuvõimalusi pakkuvatele gümnaasiumitele ning </a:t>
            </a:r>
            <a:r>
              <a:rPr lang="et-EE" dirty="0" smtClean="0"/>
              <a:t>kutseõppeasutustele</a:t>
            </a:r>
          </a:p>
          <a:p>
            <a:r>
              <a:rPr lang="et-EE" dirty="0" smtClean="0"/>
              <a:t>Õpetaja </a:t>
            </a:r>
            <a:r>
              <a:rPr lang="et-EE" dirty="0"/>
              <a:t>ja koolijuhi palk peab olema konkurentsivõimeline, et koolis töötamine muutuks valikuks </a:t>
            </a:r>
            <a:r>
              <a:rPr lang="et-EE" dirty="0" smtClean="0"/>
              <a:t>parimatele</a:t>
            </a:r>
          </a:p>
          <a:p>
            <a:r>
              <a:rPr lang="et-EE" dirty="0" smtClean="0"/>
              <a:t>Eesti </a:t>
            </a:r>
            <a:r>
              <a:rPr lang="et-EE" dirty="0"/>
              <a:t>hariduse rahastamise osakaal avaliku sektori </a:t>
            </a:r>
            <a:r>
              <a:rPr lang="et-EE" dirty="0" smtClean="0"/>
              <a:t>eelarvetest </a:t>
            </a:r>
            <a:r>
              <a:rPr lang="et-EE" dirty="0"/>
              <a:t>on täna võrreldav edukate </a:t>
            </a:r>
            <a:r>
              <a:rPr lang="et-EE" dirty="0" smtClean="0"/>
              <a:t>riikidega</a:t>
            </a:r>
          </a:p>
          <a:p>
            <a:r>
              <a:rPr lang="et-EE" dirty="0" smtClean="0"/>
              <a:t>Tegevuskulude tõus saab toimuda eelkõige </a:t>
            </a:r>
            <a:r>
              <a:rPr lang="et-EE" dirty="0"/>
              <a:t>õppijate arvu langusest tulenevalt ning haridussüsteemi otstarbekama korraldamise ja süsteemi sisese ümberjagamise </a:t>
            </a:r>
            <a:r>
              <a:rPr lang="et-EE" dirty="0" smtClean="0"/>
              <a:t>kaudu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333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Mõned olulised indikaatorid</a:t>
            </a: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53376"/>
              </p:ext>
            </p:extLst>
          </p:nvPr>
        </p:nvGraphicFramePr>
        <p:xfrm>
          <a:off x="251521" y="1412772"/>
          <a:ext cx="8712967" cy="5184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743"/>
                <a:gridCol w="682316"/>
                <a:gridCol w="583070"/>
                <a:gridCol w="669910"/>
                <a:gridCol w="760886"/>
                <a:gridCol w="760886"/>
                <a:gridCol w="777426"/>
                <a:gridCol w="781562"/>
                <a:gridCol w="632693"/>
                <a:gridCol w="595475"/>
              </a:tblGrid>
              <a:tr h="323632">
                <a:tc gridSpan="2">
                  <a:txBody>
                    <a:bodyPr/>
                    <a:lstStyle/>
                    <a:p>
                      <a:pPr algn="l" fontAlgn="b"/>
                      <a:endParaRPr lang="et-EE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Eesti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EL 27 keskmine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EL eesmärgid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23632">
                <a:tc gridSpan="2"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2000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2008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2010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2000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2010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2010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2020</a:t>
                      </a:r>
                      <a:endParaRPr lang="et-EE" sz="1100" b="1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5857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</a:rPr>
                        <a:t>Alushariduses osalemine (vanuses 4.a. kuni koolini)</a:t>
                      </a:r>
                      <a:endParaRPr lang="fi-FI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87%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95,9%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93,8%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85,6%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92,3%</a:t>
                      </a:r>
                      <a:r>
                        <a:rPr lang="et-EE" sz="1100" u="none" strike="noStrike" baseline="30000">
                          <a:effectLst/>
                        </a:rPr>
                        <a:t>08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2363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</a:rPr>
                        <a:t>Madala sooritustasemega õpilaste osakaal PISA uuringus (15.a.)</a:t>
                      </a:r>
                      <a:endParaRPr lang="fi-FI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lugemisoskus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13,6%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13,3%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23,1%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19,6%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&lt;17%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23632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matemaatika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12,1%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12,6%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24%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22,2%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23632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loodusteadus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7,7%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8,3%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20,3%</a:t>
                      </a:r>
                      <a:r>
                        <a:rPr lang="et-EE" sz="1100" u="none" strike="noStrike" baseline="30000">
                          <a:effectLst/>
                        </a:rPr>
                        <a:t>06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17,7%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100325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Haridussüsteemist väljalangejad (põhihariduse või madalama haridustasemega mitteõppivad noored) 18-24.a-st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15,1%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14,3%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11,7%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17,6%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14,1%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&lt;10%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&lt;10%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5857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Keskhariduse omandanute määr (20-24-aastastest)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79%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82,2%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83,2%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76,6%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79%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85%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721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</a:rPr>
                        <a:t>LTT erialade lõpetajate osakaal (III haridustase)</a:t>
                      </a:r>
                      <a:endParaRPr lang="fi-FI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19,2%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20,5%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20,5%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24,8%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22%</a:t>
                      </a:r>
                      <a:r>
                        <a:rPr lang="et-EE" sz="1100" u="none" strike="noStrike" baseline="30000">
                          <a:effectLst/>
                        </a:rPr>
                        <a:t>09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6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III haridustasemega* noored (30-34-aastastest)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30,8%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34%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40%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22,4%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33,6%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 </a:t>
                      </a:r>
                      <a:endParaRPr lang="et-EE" sz="11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40%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236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u="none" strike="noStrike">
                          <a:effectLst/>
                        </a:rPr>
                        <a:t>Täiskasvanud elukestvas õppes (vanuses 26-64)</a:t>
                      </a:r>
                      <a:endParaRPr lang="fi-FI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6,3%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9,8%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10,9%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7,1%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9,1%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12,5%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15%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  <a:tr h="3721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t-EE" sz="1100" u="none" strike="noStrike">
                          <a:effectLst/>
                        </a:rPr>
                        <a:t>Investeeringud haridusse, % SKPst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5,4%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5,2%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 dirty="0">
                          <a:effectLst/>
                        </a:rPr>
                        <a:t>6,1%</a:t>
                      </a:r>
                      <a:r>
                        <a:rPr lang="et-EE" sz="1100" u="none" strike="noStrike" baseline="30000" dirty="0">
                          <a:effectLst/>
                        </a:rPr>
                        <a:t>09</a:t>
                      </a:r>
                      <a:endParaRPr lang="et-EE" sz="1100" b="0" i="0" u="none" strike="noStrike" dirty="0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4,9%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5,1%</a:t>
                      </a:r>
                      <a:r>
                        <a:rPr lang="et-EE" sz="1100" u="none" strike="noStrike" baseline="30000">
                          <a:effectLst/>
                        </a:rPr>
                        <a:t>08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>
                          <a:effectLst/>
                        </a:rPr>
                        <a:t>-</a:t>
                      </a:r>
                      <a:endParaRPr lang="et-EE" sz="1100" b="0" i="0" u="none" strike="noStrike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u="none" strike="noStrike" dirty="0">
                          <a:effectLst/>
                        </a:rPr>
                        <a:t>-</a:t>
                      </a:r>
                      <a:endParaRPr lang="et-EE" sz="1100" b="0" i="0" u="none" strike="noStrike" dirty="0">
                        <a:effectLst/>
                        <a:latin typeface="Garamon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42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Arenguvajadused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et-EE" dirty="0" smtClean="0"/>
              <a:t>“Alaharituid</a:t>
            </a:r>
            <a:r>
              <a:rPr lang="et-EE" dirty="0"/>
              <a:t>“ 12%, ilma kutse- ja erialase ettevalmistuseta 32%, 14% ilma põhihariduseta </a:t>
            </a:r>
            <a:r>
              <a:rPr lang="et-EE" dirty="0" smtClean="0"/>
              <a:t>töötajaid (Eesti hariduse 5 väljakutset)</a:t>
            </a:r>
          </a:p>
          <a:p>
            <a:r>
              <a:rPr lang="et-EE" b="1" dirty="0" smtClean="0"/>
              <a:t>Sooline </a:t>
            </a:r>
            <a:r>
              <a:rPr lang="et-EE" b="1" dirty="0"/>
              <a:t>disproportsioon </a:t>
            </a:r>
            <a:r>
              <a:rPr lang="et-EE" b="1" dirty="0" smtClean="0"/>
              <a:t>(</a:t>
            </a:r>
            <a:r>
              <a:rPr lang="et-EE" dirty="0"/>
              <a:t>meeste </a:t>
            </a:r>
            <a:r>
              <a:rPr lang="et-EE" dirty="0" smtClean="0"/>
              <a:t>probleem) </a:t>
            </a:r>
            <a:r>
              <a:rPr lang="et-EE" dirty="0"/>
              <a:t>osaluse </a:t>
            </a:r>
            <a:r>
              <a:rPr lang="et-EE" dirty="0"/>
              <a:t>määrades ja väljalangevuses</a:t>
            </a:r>
          </a:p>
          <a:p>
            <a:pPr lvl="0"/>
            <a:r>
              <a:rPr lang="et-EE" b="1" dirty="0" smtClean="0"/>
              <a:t>Üldhariduskoolide võrk </a:t>
            </a:r>
            <a:r>
              <a:rPr lang="et-EE" dirty="0"/>
              <a:t>ei ole vastavuses regionaalse ja demograafilise arengu, ressursside otstarbeka ja tõhusa </a:t>
            </a:r>
            <a:r>
              <a:rPr lang="et-EE" dirty="0" smtClean="0"/>
              <a:t>kasutamisega</a:t>
            </a:r>
            <a:endParaRPr lang="et-EE" dirty="0"/>
          </a:p>
          <a:p>
            <a:pPr lvl="0"/>
            <a:r>
              <a:rPr lang="et-EE" b="1" dirty="0" smtClean="0"/>
              <a:t>Alushariduses </a:t>
            </a:r>
            <a:r>
              <a:rPr lang="et-EE" b="1" dirty="0"/>
              <a:t>osaluse määr </a:t>
            </a:r>
            <a:r>
              <a:rPr lang="et-EE" dirty="0"/>
              <a:t>on rahvusvahelises võrdluses hea, kuid rahastamistaseme samaks jäämisel on järgmise 10 aasta jooksul prognoositav juurdepääsu </a:t>
            </a:r>
            <a:r>
              <a:rPr lang="et-EE" dirty="0" smtClean="0"/>
              <a:t>vähenemine</a:t>
            </a:r>
            <a:endParaRPr lang="et-EE" dirty="0"/>
          </a:p>
          <a:p>
            <a:r>
              <a:rPr lang="et-EE" dirty="0" smtClean="0"/>
              <a:t>Alushariduse tasemel on vaja rohkem pöörata </a:t>
            </a:r>
            <a:r>
              <a:rPr lang="et-EE" b="1" dirty="0" smtClean="0"/>
              <a:t>tähelepanu lapse õppimist takistavate probleemide varajasele märkamisele ja lapse arengu toetamisele</a:t>
            </a:r>
            <a:r>
              <a:rPr lang="et-EE" dirty="0" smtClean="0"/>
              <a:t>, et oleks tagatud sujuv üleminek kooli</a:t>
            </a:r>
          </a:p>
          <a:p>
            <a:pPr lvl="0"/>
            <a:r>
              <a:rPr lang="et-EE" dirty="0" smtClean="0"/>
              <a:t>Ühiskonnas </a:t>
            </a:r>
            <a:r>
              <a:rPr lang="et-EE" dirty="0"/>
              <a:t>puudub kokkulepe, </a:t>
            </a:r>
            <a:r>
              <a:rPr lang="et-EE" b="1" dirty="0"/>
              <a:t>kuidas tagada piisaval arvul õppijate suundumine põhikooli ja keskhariduse järgsesse kutseõppesse</a:t>
            </a:r>
            <a:r>
              <a:rPr lang="et-EE" dirty="0"/>
              <a:t>, et tööturu jaoks valmistataks ette piisaval arvul oskustöölisi ja </a:t>
            </a:r>
            <a:r>
              <a:rPr lang="et-EE" dirty="0" smtClean="0"/>
              <a:t>tehnikuid</a:t>
            </a:r>
            <a:endParaRPr lang="et-EE" dirty="0"/>
          </a:p>
          <a:p>
            <a:pPr lvl="0"/>
            <a:r>
              <a:rPr lang="et-EE" b="1" dirty="0" smtClean="0"/>
              <a:t>Vene </a:t>
            </a:r>
            <a:r>
              <a:rPr lang="et-EE" b="1" dirty="0"/>
              <a:t>õppekeelega koolide õpilaste õpitulemused on </a:t>
            </a:r>
            <a:r>
              <a:rPr lang="et-EE" dirty="0"/>
              <a:t>PISA tulemuste põhjal olnud </a:t>
            </a:r>
            <a:r>
              <a:rPr lang="et-EE" b="1" dirty="0"/>
              <a:t>madalamad eesti õppekeelega koolide õpilaste </a:t>
            </a:r>
            <a:r>
              <a:rPr lang="et-EE" b="1" dirty="0" smtClean="0"/>
              <a:t>omadest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9897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Strateegilised meetmed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 smtClean="0"/>
              <a:t>Meede 1</a:t>
            </a:r>
            <a:r>
              <a:rPr lang="et-EE" dirty="0" smtClean="0"/>
              <a:t>: Rahastamismudeli </a:t>
            </a:r>
            <a:r>
              <a:rPr lang="et-EE" dirty="0"/>
              <a:t>rakendamine, mis tagaks õppijatele juurdepääsu kodulähedasele põhikoolile ning suuremates keskustes asuvatele ning mitmeid valikuvõimalusi pakkuvatele gümnaasiumitele. Koolivõrgu korrastamisel teeb riik koostööd KOV-ga koostööd tugevate gümnaasiumite loomisel, pakkudes analüüse ja </a:t>
            </a:r>
            <a:r>
              <a:rPr lang="et-EE" dirty="0" smtClean="0"/>
              <a:t>andmestikku</a:t>
            </a:r>
          </a:p>
          <a:p>
            <a:r>
              <a:rPr lang="et-EE" b="1" dirty="0" smtClean="0"/>
              <a:t>Meede 2</a:t>
            </a:r>
            <a:r>
              <a:rPr lang="et-EE" dirty="0" smtClean="0"/>
              <a:t>: Kõik </a:t>
            </a:r>
            <a:r>
              <a:rPr lang="et-EE" dirty="0"/>
              <a:t>lapsed saavad võimaluse </a:t>
            </a:r>
            <a:r>
              <a:rPr lang="et-EE" dirty="0" smtClean="0"/>
              <a:t>alushariduses </a:t>
            </a:r>
            <a:r>
              <a:rPr lang="et-EE" dirty="0"/>
              <a:t>osalemiseks vähemalt aasta enne kooli. Võimaluste loomine, et alushariduse tasemel säilitatakse aastaks 2020 osalus tasemel 98% 4-6 a laste vanuserühmas ning kasvatatakse osalusmäära 1,5-3 a laste seas 80%-ni</a:t>
            </a:r>
          </a:p>
        </p:txBody>
      </p:sp>
    </p:spTree>
    <p:extLst>
      <p:ext uri="{BB962C8B-B14F-4D97-AF65-F5344CB8AC3E}">
        <p14:creationId xmlns:p14="http://schemas.microsoft.com/office/powerpoint/2010/main" val="19982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Strateegilised meetmed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t-EE" b="1" dirty="0" smtClean="0"/>
              <a:t>Meede 3</a:t>
            </a:r>
            <a:r>
              <a:rPr lang="et-EE" dirty="0" smtClean="0"/>
              <a:t>: Õppijate </a:t>
            </a:r>
            <a:r>
              <a:rPr lang="et-EE" dirty="0"/>
              <a:t>põhikoolijärgsete haridusvalikute suunamise </a:t>
            </a:r>
            <a:r>
              <a:rPr lang="et-EE" dirty="0" smtClean="0"/>
              <a:t>mehhanism (hetkel täpsem kirjeldus puudub)</a:t>
            </a:r>
          </a:p>
          <a:p>
            <a:r>
              <a:rPr lang="et-EE" b="1" dirty="0" smtClean="0"/>
              <a:t>Meede 4</a:t>
            </a:r>
            <a:r>
              <a:rPr lang="et-EE" dirty="0" smtClean="0"/>
              <a:t>: Koolieelsetes </a:t>
            </a:r>
            <a:r>
              <a:rPr lang="et-EE" dirty="0"/>
              <a:t>lasteasutustes toimub eakohaseid meetodeid kasutades kvaliteetne eesti keele õpe, lastele pakutakse eestikeelseid </a:t>
            </a:r>
            <a:r>
              <a:rPr lang="et-EE" dirty="0" smtClean="0"/>
              <a:t>tegevusi</a:t>
            </a:r>
          </a:p>
          <a:p>
            <a:r>
              <a:rPr lang="et-EE" b="1" dirty="0" smtClean="0"/>
              <a:t>Meede 5</a:t>
            </a:r>
            <a:r>
              <a:rPr lang="et-EE" dirty="0" smtClean="0"/>
              <a:t>: Tagada </a:t>
            </a:r>
            <a:r>
              <a:rPr lang="et-EE" dirty="0"/>
              <a:t>vene õppekeelega põhikooli lõpetajatele eesti keele oskus B1.2-B2.1. tasemel, mis on vajalik õpingute jätkamiseks gümnaasiumis ja/ või kutseõppeasutuses. </a:t>
            </a:r>
            <a:r>
              <a:rPr lang="et-EE" dirty="0" smtClean="0"/>
              <a:t>Selleks toetada </a:t>
            </a:r>
            <a:r>
              <a:rPr lang="et-EE" dirty="0"/>
              <a:t>riikliku programmi </a:t>
            </a:r>
            <a:r>
              <a:rPr lang="et-EE"/>
              <a:t>raames </a:t>
            </a:r>
            <a:r>
              <a:rPr lang="et-EE" smtClean="0"/>
              <a:t>alt-üles </a:t>
            </a:r>
            <a:r>
              <a:rPr lang="et-EE" dirty="0"/>
              <a:t>initsiatiive eesti keele õppe taseme parandamiseks  vene õppekeelega koolis ning vene emakeelega laste õpinguid eesti õppekeelega koolis (õpetajate täiendkoolitus, pikapäevarühmad, õpetajate lähtetoetus, mitmekultuurilisuse õpe, vene kultuurilugu jmt)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11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Veel arutusel olnud meetmed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Selleks, et tagada laste kestev õpihuvi esimeses kooliastmes luua seadusandluses piirangud 1. klassi koolikatsete läbiviimiseks</a:t>
            </a:r>
          </a:p>
          <a:p>
            <a:r>
              <a:rPr lang="et-EE" dirty="0" smtClean="0"/>
              <a:t>Vene õppekeelega kutsekoolides tagada eestikeelne õpe 60% ulatuses. Selleks üldoskuste mooduli õpetamine eesti keeles</a:t>
            </a:r>
          </a:p>
          <a:p>
            <a:r>
              <a:rPr lang="et-EE" dirty="0" smtClean="0"/>
              <a:t>Kõigi põhihariduse järgsete õppekavade inventuur, et tagada õppekavade sisu vastavus tööturu nõuetele ning eri liiki kavade õpiväljundite erisus</a:t>
            </a:r>
          </a:p>
          <a:p>
            <a:r>
              <a:rPr lang="et-EE" dirty="0" smtClean="0"/>
              <a:t>Üliõpilaste vajaduspõhise toetus- ja laenuskeemi loomine, et saavutada eesmärk – üliõpilaskond vastuvõtul, õpingute ajal ning lõpetamisel peegeldab ühiskonna struktuuri</a:t>
            </a:r>
          </a:p>
          <a:p>
            <a:r>
              <a:rPr lang="et-EE" dirty="0" smtClean="0"/>
              <a:t>Kõigile sisseastumisenõudeid täitvatele Eesti residentidele </a:t>
            </a:r>
            <a:r>
              <a:rPr lang="et-EE" dirty="0"/>
              <a:t>tasuta õppekoha </a:t>
            </a:r>
            <a:r>
              <a:rPr lang="et-EE" dirty="0" smtClean="0"/>
              <a:t>tagamine </a:t>
            </a:r>
            <a:r>
              <a:rPr lang="et-EE" dirty="0" smtClean="0"/>
              <a:t>ühe kõrgharidustsükli ulatuses õppimiseks nende poolt eelistatud Eesti õppeasutuses ja õppekaval</a:t>
            </a:r>
          </a:p>
          <a:p>
            <a:r>
              <a:rPr lang="et-EE" dirty="0" smtClean="0"/>
              <a:t>Doktoriõppes koolituskohtade ja muude tingimuste loomine, et tagada doktorikaitsmiste tase 300 kaitsmist aastas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82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 ülepaisutatus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Ükski seni käsitatud meetmetest ei puuduta otseselt õppe sisu</a:t>
            </a:r>
          </a:p>
          <a:p>
            <a:r>
              <a:rPr lang="et-EE" dirty="0"/>
              <a:t>Alushariduse </a:t>
            </a:r>
            <a:r>
              <a:rPr lang="et-EE" dirty="0" smtClean="0"/>
              <a:t>riiklikus õppekavas, </a:t>
            </a:r>
            <a:r>
              <a:rPr lang="et-EE" b="1" dirty="0"/>
              <a:t>p</a:t>
            </a:r>
            <a:r>
              <a:rPr lang="et-EE" b="1" dirty="0" smtClean="0"/>
              <a:t>õhikooli </a:t>
            </a:r>
            <a:r>
              <a:rPr lang="et-EE" b="1" dirty="0"/>
              <a:t>riiklikus õppekavas ja gümnaasiumi riiklikus õppekavas ning põhikooli- ja gümnaasiumiseaduses sätestatu tegelik ellurakendamine </a:t>
            </a:r>
            <a:r>
              <a:rPr lang="et-EE" dirty="0" smtClean="0"/>
              <a:t>(</a:t>
            </a:r>
            <a:r>
              <a:rPr lang="et-EE" dirty="0"/>
              <a:t>Kõige kiiremat lahendamist vajavad ülesanded</a:t>
            </a:r>
            <a:r>
              <a:rPr lang="et-EE" dirty="0" smtClean="0"/>
              <a:t>!)</a:t>
            </a:r>
          </a:p>
          <a:p>
            <a:r>
              <a:rPr lang="et-EE" b="1" dirty="0" smtClean="0"/>
              <a:t>Saad </a:t>
            </a:r>
            <a:r>
              <a:rPr lang="et-EE" b="1" dirty="0" smtClean="0"/>
              <a:t>seda, mida hindad!</a:t>
            </a:r>
          </a:p>
          <a:p>
            <a:r>
              <a:rPr lang="et-EE" b="1" dirty="0"/>
              <a:t>Kõike teadaolevat pole võimalik ega vajalik ära õppida!</a:t>
            </a:r>
          </a:p>
          <a:p>
            <a:r>
              <a:rPr lang="et-EE" b="1" dirty="0" smtClean="0"/>
              <a:t>Me </a:t>
            </a:r>
            <a:r>
              <a:rPr lang="et-EE" b="1" dirty="0" smtClean="0"/>
              <a:t>vajame ühiskondlikku kokkulepet õppe ülepaisutatuse </a:t>
            </a:r>
            <a:r>
              <a:rPr lang="et-EE" b="1" dirty="0" smtClean="0"/>
              <a:t>vähendamiseks!!!</a:t>
            </a:r>
          </a:p>
          <a:p>
            <a:r>
              <a:rPr lang="et-EE" dirty="0"/>
              <a:t>Selge rõhuasetus võtmekompetentside arendamisel </a:t>
            </a:r>
          </a:p>
        </p:txBody>
      </p:sp>
    </p:spTree>
    <p:extLst>
      <p:ext uri="{BB962C8B-B14F-4D97-AF65-F5344CB8AC3E}">
        <p14:creationId xmlns:p14="http://schemas.microsoft.com/office/powerpoint/2010/main" val="38514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aruteluks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Millised </a:t>
            </a:r>
            <a:r>
              <a:rPr lang="et-EE" dirty="0"/>
              <a:t>on </a:t>
            </a:r>
            <a:r>
              <a:rPr lang="et-EE" dirty="0" smtClean="0"/>
              <a:t>3 </a:t>
            </a:r>
            <a:r>
              <a:rPr lang="et-EE" dirty="0"/>
              <a:t>kõige olulisemat eesmärki, mis tuleks aastaks 2020 elukestva õppe valdkonnas saavutada ning millised on 3 kõige olulisemat asja, mis tuleb nende saavutamiseks ära teha?</a:t>
            </a:r>
          </a:p>
          <a:p>
            <a:r>
              <a:rPr lang="et-EE" dirty="0" smtClean="0"/>
              <a:t>Millised elukestvas õppes osaluse ja ökonoomsete rahastamismudelite valdkonnas </a:t>
            </a:r>
            <a:r>
              <a:rPr lang="et-EE" dirty="0"/>
              <a:t>esitatud </a:t>
            </a:r>
            <a:r>
              <a:rPr lang="et-EE" dirty="0" smtClean="0"/>
              <a:t>strateegilistest meetmetest </a:t>
            </a:r>
            <a:r>
              <a:rPr lang="et-EE" dirty="0"/>
              <a:t>on teie hinnangul esmatähtsad? Kas midagi on üle või puudu?</a:t>
            </a:r>
          </a:p>
          <a:p>
            <a:r>
              <a:rPr lang="et-EE" dirty="0" smtClean="0"/>
              <a:t>Kuidas </a:t>
            </a:r>
            <a:r>
              <a:rPr lang="et-EE" dirty="0"/>
              <a:t>peaks toimuma põhikooli järgne õppurite valikute suunamine</a:t>
            </a:r>
            <a:r>
              <a:rPr lang="et-EE" dirty="0" smtClean="0"/>
              <a:t>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433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857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Õppes osaluse kasv ja ökonoomsed rahastamismudelid</vt:lpstr>
      <vt:lpstr>Eesmärk</vt:lpstr>
      <vt:lpstr>Mõned olulised indikaatorid</vt:lpstr>
      <vt:lpstr>Arenguvajadused</vt:lpstr>
      <vt:lpstr>Strateegilised meetmed (1)</vt:lpstr>
      <vt:lpstr>Strateegilised meetmed (2)</vt:lpstr>
      <vt:lpstr>Veel arutusel olnud meetmed</vt:lpstr>
      <vt:lpstr>Õppe ülepaisutatus</vt:lpstr>
      <vt:lpstr>Küsimused aruteluks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Õppes osaluse kasv ja ökonoomsed rahastamismudelid</dc:title>
  <dc:creator>Olav Aarna</dc:creator>
  <cp:lastModifiedBy>Olav Aarna</cp:lastModifiedBy>
  <cp:revision>15</cp:revision>
  <dcterms:created xsi:type="dcterms:W3CDTF">2013-06-09T06:49:16Z</dcterms:created>
  <dcterms:modified xsi:type="dcterms:W3CDTF">2013-06-12T06:50:49Z</dcterms:modified>
</cp:coreProperties>
</file>