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7" r:id="rId4"/>
    <p:sldId id="257" r:id="rId5"/>
    <p:sldId id="266" r:id="rId6"/>
    <p:sldId id="268" r:id="rId7"/>
    <p:sldId id="259" r:id="rId8"/>
    <p:sldId id="269" r:id="rId9"/>
    <p:sldId id="270" r:id="rId10"/>
    <p:sldId id="271" r:id="rId11"/>
    <p:sldId id="272" r:id="rId12"/>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86" y="-28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71513B55-E4FE-48CE-8276-60D223D5DA70}" type="datetimeFigureOut">
              <a:rPr lang="et-EE" smtClean="0"/>
              <a:pPr/>
              <a:t>13.06.2013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37435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1513B55-E4FE-48CE-8276-60D223D5DA70}" type="datetimeFigureOut">
              <a:rPr lang="et-EE" smtClean="0"/>
              <a:pPr/>
              <a:t>13.06.2013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210595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1513B55-E4FE-48CE-8276-60D223D5DA70}" type="datetimeFigureOut">
              <a:rPr lang="et-EE" smtClean="0"/>
              <a:pPr/>
              <a:t>13.06.2013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3250023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71513B55-E4FE-48CE-8276-60D223D5DA70}" type="datetimeFigureOut">
              <a:rPr lang="et-EE" smtClean="0"/>
              <a:pPr/>
              <a:t>13.06.2013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1924386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513B55-E4FE-48CE-8276-60D223D5DA70}" type="datetimeFigureOut">
              <a:rPr lang="et-EE" smtClean="0"/>
              <a:pPr/>
              <a:t>13.06.2013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1450814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71513B55-E4FE-48CE-8276-60D223D5DA70}" type="datetimeFigureOut">
              <a:rPr lang="et-EE" smtClean="0"/>
              <a:pPr/>
              <a:t>13.06.2013</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178223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71513B55-E4FE-48CE-8276-60D223D5DA70}" type="datetimeFigureOut">
              <a:rPr lang="et-EE" smtClean="0"/>
              <a:pPr/>
              <a:t>13.06.2013</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693205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71513B55-E4FE-48CE-8276-60D223D5DA70}" type="datetimeFigureOut">
              <a:rPr lang="et-EE" smtClean="0"/>
              <a:pPr/>
              <a:t>13.06.2013</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1626659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513B55-E4FE-48CE-8276-60D223D5DA70}" type="datetimeFigureOut">
              <a:rPr lang="et-EE" smtClean="0"/>
              <a:pPr/>
              <a:t>13.06.2013</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131911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513B55-E4FE-48CE-8276-60D223D5DA70}" type="datetimeFigureOut">
              <a:rPr lang="et-EE" smtClean="0"/>
              <a:pPr/>
              <a:t>13.06.2013</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31306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513B55-E4FE-48CE-8276-60D223D5DA70}" type="datetimeFigureOut">
              <a:rPr lang="et-EE" smtClean="0"/>
              <a:pPr/>
              <a:t>13.06.2013</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323833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13B55-E4FE-48CE-8276-60D223D5DA70}" type="datetimeFigureOut">
              <a:rPr lang="et-EE" smtClean="0"/>
              <a:pPr/>
              <a:t>13.06.2013</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35138-AF14-4EC1-B251-49AE057A45F9}" type="slidenum">
              <a:rPr lang="et-EE" smtClean="0"/>
              <a:pPr/>
              <a:t>‹#›</a:t>
            </a:fld>
            <a:endParaRPr lang="et-EE"/>
          </a:p>
        </p:txBody>
      </p:sp>
    </p:spTree>
    <p:extLst>
      <p:ext uri="{BB962C8B-B14F-4D97-AF65-F5344CB8AC3E}">
        <p14:creationId xmlns:p14="http://schemas.microsoft.com/office/powerpoint/2010/main" xmlns="" val="2478197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484784"/>
            <a:ext cx="7772400" cy="1470025"/>
          </a:xfrm>
        </p:spPr>
        <p:txBody>
          <a:bodyPr/>
          <a:lstStyle/>
          <a:p>
            <a:r>
              <a:rPr lang="et-EE" dirty="0" smtClean="0"/>
              <a:t>Õpikäsitus ja õpetaja</a:t>
            </a:r>
            <a:endParaRPr lang="et-EE" dirty="0"/>
          </a:p>
        </p:txBody>
      </p:sp>
      <p:sp>
        <p:nvSpPr>
          <p:cNvPr id="3" name="Subtitle 2"/>
          <p:cNvSpPr>
            <a:spLocks noGrp="1"/>
          </p:cNvSpPr>
          <p:nvPr>
            <p:ph type="subTitle" idx="1"/>
          </p:nvPr>
        </p:nvSpPr>
        <p:spPr/>
        <p:txBody>
          <a:bodyPr/>
          <a:lstStyle/>
          <a:p>
            <a:r>
              <a:rPr lang="et-EE" dirty="0" smtClean="0"/>
              <a:t>Heli Mattisen</a:t>
            </a:r>
          </a:p>
          <a:p>
            <a:r>
              <a:rPr lang="et-EE" dirty="0" smtClean="0"/>
              <a:t>Strateegia juhtrühma liige</a:t>
            </a:r>
            <a:endParaRPr lang="et-EE" dirty="0"/>
          </a:p>
        </p:txBody>
      </p:sp>
    </p:spTree>
    <p:extLst>
      <p:ext uri="{BB962C8B-B14F-4D97-AF65-F5344CB8AC3E}">
        <p14:creationId xmlns:p14="http://schemas.microsoft.com/office/powerpoint/2010/main" xmlns="" val="2266466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200" dirty="0" smtClean="0"/>
              <a:t>Muud arutluse all olnud meetmed</a:t>
            </a:r>
            <a:endParaRPr lang="et-EE" sz="3200" dirty="0"/>
          </a:p>
        </p:txBody>
      </p:sp>
      <p:sp>
        <p:nvSpPr>
          <p:cNvPr id="3" name="Content Placeholder 2"/>
          <p:cNvSpPr>
            <a:spLocks noGrp="1"/>
          </p:cNvSpPr>
          <p:nvPr>
            <p:ph idx="1"/>
          </p:nvPr>
        </p:nvSpPr>
        <p:spPr>
          <a:xfrm>
            <a:off x="467544" y="1340768"/>
            <a:ext cx="8229600" cy="4929411"/>
          </a:xfrm>
        </p:spPr>
        <p:txBody>
          <a:bodyPr>
            <a:normAutofit fontScale="55000" lnSpcReduction="20000"/>
          </a:bodyPr>
          <a:lstStyle/>
          <a:p>
            <a:pPr lvl="0" algn="just">
              <a:lnSpc>
                <a:spcPct val="115000"/>
              </a:lnSpc>
              <a:buFont typeface="Symbol"/>
              <a:buChar char=""/>
            </a:pPr>
            <a:r>
              <a:rPr lang="et-EE" dirty="0">
                <a:ea typeface="Calibri"/>
                <a:cs typeface="Times New Roman"/>
              </a:rPr>
              <a:t>Õpetajakutse ja koolijuhi ameti populariseerimine (turundusprogramm).</a:t>
            </a:r>
            <a:endParaRPr lang="en-GB" dirty="0">
              <a:ea typeface="Calibri"/>
              <a:cs typeface="Times New Roman"/>
            </a:endParaRPr>
          </a:p>
          <a:p>
            <a:pPr lvl="0" algn="just">
              <a:lnSpc>
                <a:spcPct val="115000"/>
              </a:lnSpc>
              <a:buFont typeface="Symbol"/>
              <a:buChar char=""/>
            </a:pPr>
            <a:r>
              <a:rPr lang="et-EE" dirty="0">
                <a:ea typeface="Calibri"/>
                <a:cs typeface="Times New Roman"/>
              </a:rPr>
              <a:t>Koostööprojektide tunnustamine õpetajahariduses; programmi käivitamine, mille raames toetatakse õpetajate omavahelist koostööd ja üksteiselt </a:t>
            </a:r>
            <a:r>
              <a:rPr lang="et-EE" dirty="0" smtClean="0">
                <a:ea typeface="Calibri"/>
                <a:cs typeface="Times New Roman"/>
              </a:rPr>
              <a:t>õppimist. </a:t>
            </a:r>
            <a:endParaRPr lang="en-GB" dirty="0">
              <a:ea typeface="Calibri"/>
              <a:cs typeface="Times New Roman"/>
            </a:endParaRPr>
          </a:p>
          <a:p>
            <a:pPr lvl="0" algn="just">
              <a:lnSpc>
                <a:spcPct val="115000"/>
              </a:lnSpc>
              <a:buFont typeface="Symbol"/>
              <a:buChar char=""/>
            </a:pPr>
            <a:r>
              <a:rPr lang="et-EE" dirty="0">
                <a:ea typeface="Calibri"/>
                <a:cs typeface="Times New Roman"/>
              </a:rPr>
              <a:t>Teadus- ja arendustööl põhinevate kõrgkoolididaktikakeskuste käivitamine ning õppejõududele koolituskursuste arendus ja </a:t>
            </a:r>
            <a:r>
              <a:rPr lang="et-EE" dirty="0" smtClean="0">
                <a:ea typeface="Calibri"/>
                <a:cs typeface="Times New Roman"/>
              </a:rPr>
              <a:t>pakkumine. </a:t>
            </a:r>
            <a:endParaRPr lang="en-GB" dirty="0">
              <a:ea typeface="Calibri"/>
              <a:cs typeface="Times New Roman"/>
            </a:endParaRPr>
          </a:p>
          <a:p>
            <a:pPr lvl="0" algn="just">
              <a:lnSpc>
                <a:spcPct val="115000"/>
              </a:lnSpc>
              <a:buFont typeface="Symbol"/>
              <a:buChar char=""/>
            </a:pPr>
            <a:r>
              <a:rPr lang="et-EE" dirty="0">
                <a:ea typeface="Calibri"/>
                <a:cs typeface="Times New Roman"/>
              </a:rPr>
              <a:t>Ülikooli </a:t>
            </a:r>
            <a:r>
              <a:rPr lang="et-EE" dirty="0" smtClean="0">
                <a:ea typeface="Calibri"/>
                <a:cs typeface="Times New Roman"/>
              </a:rPr>
              <a:t>partnerkooli/innovatsioonikooli </a:t>
            </a:r>
            <a:r>
              <a:rPr lang="et-EE" dirty="0">
                <a:ea typeface="Calibri"/>
                <a:cs typeface="Times New Roman"/>
              </a:rPr>
              <a:t>statuudi ja rahastamismudeli väljatöötamine ja rakendamine.</a:t>
            </a:r>
            <a:endParaRPr lang="en-GB" dirty="0">
              <a:ea typeface="Calibri"/>
              <a:cs typeface="Times New Roman"/>
            </a:endParaRPr>
          </a:p>
          <a:p>
            <a:pPr lvl="0" algn="just">
              <a:lnSpc>
                <a:spcPct val="115000"/>
              </a:lnSpc>
              <a:buFont typeface="Symbol"/>
              <a:buChar char=""/>
            </a:pPr>
            <a:r>
              <a:rPr lang="et-EE" dirty="0">
                <a:ea typeface="Calibri"/>
                <a:cs typeface="Times New Roman"/>
              </a:rPr>
              <a:t>Kutseõpetajate õpetamisoskuste parendamisele suunatud täiendkoolituste strateegiline suunamine ning võimaluste loomine stažeerimiseks </a:t>
            </a:r>
            <a:r>
              <a:rPr lang="et-EE" dirty="0" smtClean="0">
                <a:ea typeface="Calibri"/>
                <a:cs typeface="Times New Roman"/>
              </a:rPr>
              <a:t>ettevõtetes. </a:t>
            </a:r>
            <a:endParaRPr lang="en-GB" dirty="0">
              <a:ea typeface="Calibri"/>
              <a:cs typeface="Times New Roman"/>
            </a:endParaRPr>
          </a:p>
          <a:p>
            <a:pPr lvl="0" algn="just">
              <a:lnSpc>
                <a:spcPct val="115000"/>
              </a:lnSpc>
              <a:buFont typeface="Symbol"/>
              <a:buChar char=""/>
            </a:pPr>
            <a:r>
              <a:rPr lang="et-EE" dirty="0">
                <a:ea typeface="Calibri"/>
                <a:cs typeface="Times New Roman"/>
              </a:rPr>
              <a:t>Nõrgemate koolide abistamine koolituste ja nõustamiste </a:t>
            </a:r>
            <a:r>
              <a:rPr lang="et-EE" dirty="0" smtClean="0">
                <a:ea typeface="Calibri"/>
                <a:cs typeface="Times New Roman"/>
              </a:rPr>
              <a:t>kaudu. </a:t>
            </a:r>
            <a:endParaRPr lang="en-GB" dirty="0">
              <a:ea typeface="Calibri"/>
              <a:cs typeface="Times New Roman"/>
            </a:endParaRPr>
          </a:p>
          <a:p>
            <a:pPr lvl="0" algn="just">
              <a:lnSpc>
                <a:spcPct val="115000"/>
              </a:lnSpc>
              <a:buFont typeface="Symbol"/>
              <a:buChar char=""/>
            </a:pPr>
            <a:r>
              <a:rPr lang="et-EE" dirty="0">
                <a:ea typeface="Calibri"/>
                <a:cs typeface="Times New Roman"/>
              </a:rPr>
              <a:t>Koostöös õpetajate kutseorganisatsioonidega tuleb õpetajate professionaalse arengu kavandamisel ja dokumenteerimisel juurutada kutsestandardil põhinevaid enesehinnangu ja refleksioonivahendeid (nt. e-portfoolio). </a:t>
            </a:r>
            <a:endParaRPr lang="en-GB" dirty="0">
              <a:ea typeface="Calibri"/>
              <a:cs typeface="Times New Roman"/>
            </a:endParaRPr>
          </a:p>
          <a:p>
            <a:pPr lvl="0" algn="just">
              <a:lnSpc>
                <a:spcPct val="115000"/>
              </a:lnSpc>
              <a:buFont typeface="Symbol"/>
              <a:buChar char=""/>
            </a:pPr>
            <a:r>
              <a:rPr lang="et-EE" dirty="0">
                <a:ea typeface="Calibri"/>
                <a:cs typeface="Times New Roman"/>
              </a:rPr>
              <a:t>Koolijuhtide järelkasvu programmi </a:t>
            </a:r>
            <a:r>
              <a:rPr lang="et-EE" dirty="0" smtClean="0">
                <a:ea typeface="Calibri"/>
                <a:cs typeface="Times New Roman"/>
              </a:rPr>
              <a:t>loomine.</a:t>
            </a:r>
            <a:endParaRPr lang="en-GB" dirty="0">
              <a:ea typeface="Calibri"/>
              <a:cs typeface="Times New Roman"/>
            </a:endParaRPr>
          </a:p>
          <a:p>
            <a:pPr lvl="0" algn="just">
              <a:lnSpc>
                <a:spcPct val="115000"/>
              </a:lnSpc>
              <a:spcAft>
                <a:spcPts val="1000"/>
              </a:spcAft>
              <a:buFont typeface="Symbol"/>
              <a:buChar char=""/>
            </a:pPr>
            <a:r>
              <a:rPr lang="et-EE" dirty="0">
                <a:ea typeface="Calibri"/>
                <a:cs typeface="Times New Roman"/>
              </a:rPr>
              <a:t>Kasvatusteaduslike (</a:t>
            </a:r>
            <a:r>
              <a:rPr lang="et-EE" dirty="0" err="1">
                <a:ea typeface="Calibri"/>
                <a:cs typeface="Times New Roman"/>
              </a:rPr>
              <a:t>rakendus)uuringute</a:t>
            </a:r>
            <a:r>
              <a:rPr lang="et-EE" dirty="0">
                <a:ea typeface="Calibri"/>
                <a:cs typeface="Times New Roman"/>
              </a:rPr>
              <a:t> programmi käivitamine, sh digikultuuri teema rakendamise analüüsimiseks.</a:t>
            </a:r>
            <a:endParaRPr lang="en-GB" dirty="0">
              <a:ea typeface="Calibri"/>
              <a:cs typeface="Times New Roman"/>
            </a:endParaRPr>
          </a:p>
          <a:p>
            <a:endParaRPr lang="et-EE" dirty="0"/>
          </a:p>
        </p:txBody>
      </p:sp>
    </p:spTree>
    <p:extLst>
      <p:ext uri="{BB962C8B-B14F-4D97-AF65-F5344CB8AC3E}">
        <p14:creationId xmlns:p14="http://schemas.microsoft.com/office/powerpoint/2010/main" xmlns="" val="1497847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200" dirty="0" smtClean="0"/>
              <a:t>Küsimused rühmatööks</a:t>
            </a:r>
            <a:endParaRPr lang="et-EE" sz="3200" dirty="0"/>
          </a:p>
        </p:txBody>
      </p:sp>
      <p:sp>
        <p:nvSpPr>
          <p:cNvPr id="3" name="Content Placeholder 2"/>
          <p:cNvSpPr>
            <a:spLocks noGrp="1"/>
          </p:cNvSpPr>
          <p:nvPr>
            <p:ph idx="1"/>
          </p:nvPr>
        </p:nvSpPr>
        <p:spPr>
          <a:xfrm>
            <a:off x="467544" y="1340768"/>
            <a:ext cx="8229600" cy="4929411"/>
          </a:xfrm>
        </p:spPr>
        <p:txBody>
          <a:bodyPr>
            <a:normAutofit fontScale="77500" lnSpcReduction="20000"/>
          </a:bodyPr>
          <a:lstStyle/>
          <a:p>
            <a:pPr marL="514350" indent="-514350">
              <a:lnSpc>
                <a:spcPct val="115000"/>
              </a:lnSpc>
              <a:spcAft>
                <a:spcPts val="1000"/>
              </a:spcAft>
              <a:buFont typeface="+mj-lt"/>
              <a:buAutoNum type="arabicPeriod"/>
            </a:pPr>
            <a:r>
              <a:rPr lang="et-EE" dirty="0">
                <a:ea typeface="Calibri"/>
                <a:cs typeface="Times New Roman"/>
              </a:rPr>
              <a:t>Millised on teie hinnangul 3 kõige olulisemat eesmärki, mis tuleks aastaks 2020 elukestva õppe valdkonnas saavutada ning millised on 3 kõige olulisemat asja, mis tuleb nende saavutamiseks ära teha?</a:t>
            </a:r>
            <a:endParaRPr lang="en-GB" dirty="0">
              <a:ea typeface="Calibri"/>
              <a:cs typeface="Times New Roman"/>
            </a:endParaRPr>
          </a:p>
          <a:p>
            <a:pPr marL="514350" indent="-514350">
              <a:lnSpc>
                <a:spcPct val="115000"/>
              </a:lnSpc>
              <a:spcAft>
                <a:spcPts val="1000"/>
              </a:spcAft>
              <a:buFont typeface="+mj-lt"/>
              <a:buAutoNum type="arabicPeriod"/>
            </a:pPr>
            <a:r>
              <a:rPr lang="et-EE" dirty="0" smtClean="0">
                <a:ea typeface="Calibri"/>
                <a:cs typeface="Times New Roman"/>
              </a:rPr>
              <a:t>Millised </a:t>
            </a:r>
            <a:r>
              <a:rPr lang="et-EE" dirty="0">
                <a:ea typeface="Calibri"/>
                <a:cs typeface="Times New Roman"/>
              </a:rPr>
              <a:t>uue õpikäsituse ja õpetaja teemavaldkondades esitatud meetmetest on teie hinnangul esmatähtsad? Kas midagi on üle või puudu?</a:t>
            </a:r>
            <a:endParaRPr lang="en-GB" dirty="0">
              <a:ea typeface="Calibri"/>
              <a:cs typeface="Times New Roman"/>
            </a:endParaRPr>
          </a:p>
          <a:p>
            <a:pPr marL="514350" indent="-514350">
              <a:lnSpc>
                <a:spcPct val="115000"/>
              </a:lnSpc>
              <a:spcAft>
                <a:spcPts val="1000"/>
              </a:spcAft>
              <a:buFont typeface="+mj-lt"/>
              <a:buAutoNum type="arabicPeriod"/>
            </a:pPr>
            <a:r>
              <a:rPr lang="et-EE" b="1" dirty="0" smtClean="0">
                <a:ea typeface="Calibri"/>
                <a:cs typeface="Times New Roman"/>
              </a:rPr>
              <a:t>Kes </a:t>
            </a:r>
            <a:r>
              <a:rPr lang="et-EE" b="1" dirty="0">
                <a:ea typeface="Calibri"/>
                <a:cs typeface="Times New Roman"/>
              </a:rPr>
              <a:t>peaks mida tegema</a:t>
            </a:r>
            <a:r>
              <a:rPr lang="et-EE" dirty="0">
                <a:ea typeface="Calibri"/>
                <a:cs typeface="Times New Roman"/>
              </a:rPr>
              <a:t>, et uus õpikäsitus Eestis rakenduks – riik, omavalitsus, koolijuht, õpetaja, õppija, lapsevanem ...</a:t>
            </a:r>
            <a:endParaRPr lang="en-GB" dirty="0">
              <a:ea typeface="Calibri"/>
              <a:cs typeface="Times New Roman"/>
            </a:endParaRPr>
          </a:p>
          <a:p>
            <a:endParaRPr lang="et-EE" dirty="0"/>
          </a:p>
        </p:txBody>
      </p:sp>
    </p:spTree>
    <p:extLst>
      <p:ext uri="{BB962C8B-B14F-4D97-AF65-F5344CB8AC3E}">
        <p14:creationId xmlns:p14="http://schemas.microsoft.com/office/powerpoint/2010/main" xmlns="" val="72174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200" dirty="0" smtClean="0"/>
              <a:t>Õppija, õpetaja, õpikäsitus</a:t>
            </a:r>
            <a:endParaRPr lang="en-GB" sz="3200" dirty="0"/>
          </a:p>
        </p:txBody>
      </p:sp>
      <p:graphicFrame>
        <p:nvGraphicFramePr>
          <p:cNvPr id="4" name="Table 3"/>
          <p:cNvGraphicFramePr>
            <a:graphicFrameLocks noGrp="1"/>
          </p:cNvGraphicFramePr>
          <p:nvPr>
            <p:extLst>
              <p:ext uri="{D42A27DB-BD31-4B8C-83A1-F6EECF244321}">
                <p14:modId xmlns:p14="http://schemas.microsoft.com/office/powerpoint/2010/main" xmlns="" val="2179387540"/>
              </p:ext>
            </p:extLst>
          </p:nvPr>
        </p:nvGraphicFramePr>
        <p:xfrm>
          <a:off x="611560" y="1556791"/>
          <a:ext cx="8352928" cy="5080210"/>
        </p:xfrm>
        <a:graphic>
          <a:graphicData uri="http://schemas.openxmlformats.org/drawingml/2006/table">
            <a:tbl>
              <a:tblPr firstRow="1" bandRow="1">
                <a:tableStyleId>{2D5ABB26-0587-4C30-8999-92F81FD0307C}</a:tableStyleId>
              </a:tblPr>
              <a:tblGrid>
                <a:gridCol w="2304256"/>
                <a:gridCol w="6048672"/>
              </a:tblGrid>
              <a:tr h="864097">
                <a:tc>
                  <a:txBody>
                    <a:bodyPr/>
                    <a:lstStyle/>
                    <a:p>
                      <a:r>
                        <a:rPr lang="et-EE" sz="2400" b="1" dirty="0" smtClean="0"/>
                        <a:t>Õppija                           </a:t>
                      </a:r>
                    </a:p>
                    <a:p>
                      <a:endParaRPr lang="en-GB" sz="2400" b="1"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t-EE" sz="2400" dirty="0" smtClean="0"/>
                        <a:t>= meie kõik</a:t>
                      </a:r>
                      <a:endParaRPr lang="en-GB" sz="24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1503393">
                <a:tc>
                  <a:txBody>
                    <a:bodyPr/>
                    <a:lstStyle/>
                    <a:p>
                      <a:r>
                        <a:rPr lang="et-EE" sz="2400" b="1" kern="1200" dirty="0" smtClean="0">
                          <a:solidFill>
                            <a:schemeClr val="tx1"/>
                          </a:solidFill>
                          <a:latin typeface="+mn-lt"/>
                          <a:ea typeface="+mn-ea"/>
                          <a:cs typeface="+mn-cs"/>
                        </a:rPr>
                        <a:t>Õpetaja </a:t>
                      </a:r>
                      <a:r>
                        <a:rPr lang="et-EE" sz="1200" b="1" kern="1200" dirty="0" smtClean="0">
                          <a:solidFill>
                            <a:schemeClr val="tx1"/>
                          </a:solidFill>
                          <a:latin typeface="+mn-lt"/>
                          <a:ea typeface="+mn-ea"/>
                          <a:cs typeface="+mn-cs"/>
                        </a:rPr>
                        <a:t>lai</a:t>
                      </a:r>
                      <a:r>
                        <a:rPr lang="et-EE" sz="1200" b="1" kern="1200" baseline="0" dirty="0" smtClean="0">
                          <a:solidFill>
                            <a:schemeClr val="tx1"/>
                          </a:solidFill>
                          <a:latin typeface="+mn-lt"/>
                          <a:ea typeface="+mn-ea"/>
                          <a:cs typeface="+mn-cs"/>
                        </a:rPr>
                        <a:t> tähendus</a:t>
                      </a:r>
                      <a:endParaRPr lang="en-GB" sz="1200" b="1" kern="1200" dirty="0">
                        <a:solidFill>
                          <a:schemeClr val="tx1"/>
                        </a:solidFill>
                        <a:latin typeface="+mn-lt"/>
                        <a:ea typeface="+mn-ea"/>
                        <a:cs typeface="+mn-cs"/>
                      </a:endParaRPr>
                    </a:p>
                  </a:txBody>
                  <a:tcPr>
                    <a:lnL>
                      <a:noFill/>
                    </a:lnL>
                    <a:lnR>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2800" dirty="0" smtClean="0"/>
                        <a:t>= </a:t>
                      </a:r>
                      <a:r>
                        <a:rPr lang="et-EE" sz="2400" dirty="0" smtClean="0"/>
                        <a:t>kõik, kes viivad läbi õppetööd lasteaedades,</a:t>
                      </a:r>
                      <a:r>
                        <a:rPr lang="et-EE" sz="2400" baseline="0" dirty="0" smtClean="0"/>
                        <a:t> üldhariduskoolides, kutsekoolides, kõrgkoolides, huvikoolides, täiendõppes</a:t>
                      </a:r>
                      <a:endParaRPr lang="en-GB" sz="2400" dirty="0"/>
                    </a:p>
                  </a:txBody>
                  <a:tcPr>
                    <a:lnL>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813105">
                <a:tc>
                  <a:txBody>
                    <a:bodyPr/>
                    <a:lstStyle/>
                    <a:p>
                      <a:r>
                        <a:rPr lang="et-EE" sz="2400" b="1" dirty="0" smtClean="0"/>
                        <a:t>Õpikäsitus</a:t>
                      </a:r>
                      <a:endParaRPr lang="en-GB" sz="2400" b="1" dirty="0"/>
                    </a:p>
                  </a:txBody>
                  <a:tcPr>
                    <a:lnL>
                      <a:noFill/>
                    </a:lnL>
                    <a:lnR>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t-EE" sz="2800" dirty="0" smtClean="0"/>
                        <a:t>= </a:t>
                      </a:r>
                      <a:r>
                        <a:rPr lang="et-EE" sz="2400" dirty="0" smtClean="0"/>
                        <a:t>arusaam</a:t>
                      </a:r>
                      <a:r>
                        <a:rPr lang="et-EE" sz="2400" baseline="0" dirty="0" smtClean="0"/>
                        <a:t> õppimise olemusest, eesmärkidest, meetoditest,  osapoolte rollist jm</a:t>
                      </a:r>
                      <a:endParaRPr lang="et-EE" sz="1200" b="1" baseline="0" dirty="0" smtClean="0"/>
                    </a:p>
                    <a:p>
                      <a:endParaRPr lang="et-EE" sz="1200" b="1" baseline="0" dirty="0" smtClean="0"/>
                    </a:p>
                    <a:p>
                      <a:r>
                        <a:rPr lang="et-EE" sz="1200" b="1" baseline="0" dirty="0" smtClean="0"/>
                        <a:t>ARÕK</a:t>
                      </a:r>
                      <a:r>
                        <a:rPr lang="et-EE" sz="1200" baseline="0" dirty="0" smtClean="0"/>
                        <a:t>: Õppimine on elukestev protsess, mille tulemusel toimuvad muutused käitumises, teadmistes, hoiakutes ning nendevahelistes seostes.</a:t>
                      </a:r>
                    </a:p>
                    <a:p>
                      <a:r>
                        <a:rPr lang="et-EE" sz="1200" b="1" baseline="0" dirty="0" smtClean="0"/>
                        <a:t>PRÕK</a:t>
                      </a:r>
                      <a:r>
                        <a:rPr lang="et-EE" sz="1200" baseline="0" dirty="0" smtClean="0"/>
                        <a:t>: Õppimine on elukestev protsess, milleks vajalikud oskused ja tööharjumused kujunevad põhihariduse omandamise käigus.</a:t>
                      </a:r>
                    </a:p>
                    <a:p>
                      <a:r>
                        <a:rPr lang="et-EE" sz="1200" b="1" baseline="0" smtClean="0"/>
                        <a:t>GRÕK</a:t>
                      </a:r>
                      <a:r>
                        <a:rPr lang="et-EE" sz="1200" baseline="0" smtClean="0"/>
                        <a:t>: </a:t>
                      </a:r>
                      <a:r>
                        <a:rPr lang="et-EE" sz="1200" baseline="0" dirty="0" smtClean="0"/>
                        <a:t>Õppimine on õpilase aktiivne ja sihipärane tegevus, mis on suunatud tajutava informatsiooni mõtestamisele ja tõlgendamisele vastastikuses toimes teiste õpilaste, õpetajate, vanemate ja üldisema elukeskkonnana, toetudes juba olemasolevatele teadmisstruktuuridele.</a:t>
                      </a:r>
                    </a:p>
                    <a:p>
                      <a:endParaRPr lang="en-GB" sz="1200" dirty="0"/>
                    </a:p>
                  </a:txBody>
                  <a:tcPr>
                    <a:lnL>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2772755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Eesmärgid</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t-EE" sz="2800" dirty="0">
                <a:ea typeface="Calibri"/>
                <a:cs typeface="Times New Roman"/>
              </a:rPr>
              <a:t>Iga õppija individuaalset arengut toetava, loovust ja ettevõtlikkust arendava </a:t>
            </a:r>
            <a:r>
              <a:rPr lang="et-EE" sz="2800" b="1" dirty="0">
                <a:ea typeface="Calibri"/>
                <a:cs typeface="Times New Roman"/>
              </a:rPr>
              <a:t>õpikäsitus</a:t>
            </a:r>
            <a:r>
              <a:rPr lang="et-EE" sz="2800" dirty="0">
                <a:ea typeface="Calibri"/>
                <a:cs typeface="Times New Roman"/>
              </a:rPr>
              <a:t>e suunas liikumine kõigil </a:t>
            </a:r>
            <a:r>
              <a:rPr lang="et-EE" sz="2800" dirty="0" smtClean="0">
                <a:ea typeface="Calibri"/>
                <a:cs typeface="Times New Roman"/>
              </a:rPr>
              <a:t>õppetasemetel</a:t>
            </a:r>
          </a:p>
          <a:p>
            <a:pPr marL="514350" indent="-514350">
              <a:buFont typeface="+mj-lt"/>
              <a:buAutoNum type="arabicPeriod"/>
            </a:pPr>
            <a:endParaRPr lang="et-EE" sz="2800" dirty="0" smtClean="0">
              <a:ea typeface="Calibri"/>
              <a:cs typeface="Times New Roman"/>
            </a:endParaRPr>
          </a:p>
          <a:p>
            <a:pPr marL="514350" indent="-514350">
              <a:buFont typeface="+mj-lt"/>
              <a:buAutoNum type="arabicPeriod"/>
            </a:pPr>
            <a:r>
              <a:rPr lang="et-EE" sz="2800" dirty="0" smtClean="0">
                <a:ea typeface="Calibri"/>
                <a:cs typeface="Times New Roman"/>
              </a:rPr>
              <a:t>Õpetajahariduse </a:t>
            </a:r>
            <a:r>
              <a:rPr lang="et-EE" sz="2800" dirty="0">
                <a:ea typeface="Calibri"/>
                <a:cs typeface="Times New Roman"/>
              </a:rPr>
              <a:t>ning </a:t>
            </a:r>
            <a:r>
              <a:rPr lang="et-EE" sz="2800" b="1" dirty="0" smtClean="0">
                <a:ea typeface="Calibri"/>
                <a:cs typeface="Times New Roman"/>
              </a:rPr>
              <a:t>õpetaja</a:t>
            </a:r>
            <a:r>
              <a:rPr lang="et-EE" sz="2800" dirty="0" smtClean="0">
                <a:ea typeface="Calibri"/>
                <a:cs typeface="Times New Roman"/>
              </a:rPr>
              <a:t> töö </a:t>
            </a:r>
            <a:r>
              <a:rPr lang="et-EE" sz="2800" dirty="0">
                <a:ea typeface="Calibri"/>
                <a:cs typeface="Times New Roman"/>
              </a:rPr>
              <a:t>hindamise ja tasustamise vastavusse viimine tänapäeva nõuetega kõigil </a:t>
            </a:r>
            <a:r>
              <a:rPr lang="et-EE" sz="2800" dirty="0" smtClean="0">
                <a:ea typeface="Calibri"/>
                <a:cs typeface="Times New Roman"/>
              </a:rPr>
              <a:t>õppetasemetel</a:t>
            </a:r>
          </a:p>
          <a:p>
            <a:pPr marL="0" indent="0">
              <a:buNone/>
            </a:pPr>
            <a:endParaRPr lang="en-GB" dirty="0">
              <a:ea typeface="Calibri"/>
              <a:cs typeface="Times New Roman"/>
            </a:endParaRPr>
          </a:p>
          <a:p>
            <a:endParaRPr lang="en-GB" dirty="0"/>
          </a:p>
        </p:txBody>
      </p:sp>
    </p:spTree>
    <p:extLst>
      <p:ext uri="{BB962C8B-B14F-4D97-AF65-F5344CB8AC3E}">
        <p14:creationId xmlns:p14="http://schemas.microsoft.com/office/powerpoint/2010/main" xmlns="" val="2488877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82"/>
            <a:ext cx="8229600" cy="1008112"/>
          </a:xfrm>
        </p:spPr>
        <p:txBody>
          <a:bodyPr>
            <a:normAutofit/>
          </a:bodyPr>
          <a:lstStyle/>
          <a:p>
            <a:r>
              <a:rPr lang="et-EE" sz="3200" dirty="0" smtClean="0"/>
              <a:t>Eesmärk 1</a:t>
            </a:r>
            <a:endParaRPr lang="et-EE" sz="3200" dirty="0"/>
          </a:p>
        </p:txBody>
      </p:sp>
      <p:sp>
        <p:nvSpPr>
          <p:cNvPr id="3" name="Content Placeholder 2"/>
          <p:cNvSpPr>
            <a:spLocks noGrp="1"/>
          </p:cNvSpPr>
          <p:nvPr>
            <p:ph idx="1"/>
          </p:nvPr>
        </p:nvSpPr>
        <p:spPr>
          <a:xfrm>
            <a:off x="457200" y="908720"/>
            <a:ext cx="8229600" cy="5616624"/>
          </a:xfrm>
        </p:spPr>
        <p:txBody>
          <a:bodyPr>
            <a:normAutofit fontScale="70000" lnSpcReduction="20000"/>
          </a:bodyPr>
          <a:lstStyle/>
          <a:p>
            <a:r>
              <a:rPr lang="et-EE" sz="3400" b="1" dirty="0">
                <a:ea typeface="Calibri"/>
                <a:cs typeface="Times New Roman"/>
              </a:rPr>
              <a:t>Iga õppija individuaalset arengut toetava, loovust ja ettevõtlikkust arendava õpikäsituse suunas liikumine kõigil </a:t>
            </a:r>
            <a:r>
              <a:rPr lang="et-EE" sz="3400" b="1" dirty="0" smtClean="0">
                <a:ea typeface="Calibri"/>
                <a:cs typeface="Times New Roman"/>
              </a:rPr>
              <a:t>õppetasemetel </a:t>
            </a:r>
          </a:p>
          <a:p>
            <a:pPr lvl="0">
              <a:lnSpc>
                <a:spcPct val="115000"/>
              </a:lnSpc>
              <a:buFont typeface="Symbol"/>
              <a:buChar char=""/>
            </a:pPr>
            <a:r>
              <a:rPr lang="et-EE" sz="2500" dirty="0">
                <a:ea typeface="Calibri"/>
                <a:cs typeface="Times New Roman"/>
              </a:rPr>
              <a:t>21. sajandi õppija on aktiivne, motiveeritud ja ennastjuhtiv: õppija oskab hinnata oma arenguvajadusi ja –võimalusi, valdab digitaalset kirjaoskust ning suudab iseseisvalt informatsiooni otsida, mõtestada, tõlgendada ja seostada</a:t>
            </a:r>
            <a:r>
              <a:rPr lang="et-EE" sz="2500" dirty="0" smtClean="0">
                <a:ea typeface="Calibri"/>
                <a:cs typeface="Times New Roman"/>
              </a:rPr>
              <a:t>.</a:t>
            </a:r>
          </a:p>
          <a:p>
            <a:pPr lvl="0">
              <a:lnSpc>
                <a:spcPct val="115000"/>
              </a:lnSpc>
              <a:buFont typeface="Symbol"/>
              <a:buChar char=""/>
            </a:pPr>
            <a:r>
              <a:rPr lang="et-EE" sz="2500" dirty="0" smtClean="0">
                <a:ea typeface="Calibri"/>
                <a:cs typeface="Times New Roman"/>
              </a:rPr>
              <a:t>Aluseks </a:t>
            </a:r>
            <a:r>
              <a:rPr lang="et-EE" sz="2500" dirty="0">
                <a:ea typeface="Calibri"/>
                <a:cs typeface="Times New Roman"/>
              </a:rPr>
              <a:t>konstruktivistlik õpikäsitus:  olemasolevale teadmisele uue teadmise ehitamine ning selle seostamine erinevate aine- ja eluvaldkondadega õppimise protsessis. </a:t>
            </a:r>
            <a:endParaRPr lang="et-EE" sz="2500" dirty="0" smtClean="0">
              <a:ea typeface="Calibri"/>
              <a:cs typeface="Times New Roman"/>
            </a:endParaRPr>
          </a:p>
          <a:p>
            <a:pPr lvl="0">
              <a:lnSpc>
                <a:spcPct val="115000"/>
              </a:lnSpc>
              <a:buFont typeface="Symbol"/>
              <a:buChar char=""/>
            </a:pPr>
            <a:r>
              <a:rPr lang="et-EE" sz="2500" dirty="0" smtClean="0">
                <a:ea typeface="Calibri"/>
                <a:cs typeface="Times New Roman"/>
              </a:rPr>
              <a:t>Iga </a:t>
            </a:r>
            <a:r>
              <a:rPr lang="et-EE" sz="2500" dirty="0">
                <a:ea typeface="Calibri"/>
                <a:cs typeface="Times New Roman"/>
              </a:rPr>
              <a:t>õppija arengu toetamine lähtuvalt tema võimetest: </a:t>
            </a:r>
            <a:r>
              <a:rPr lang="et-EE" sz="2500" dirty="0" smtClean="0">
                <a:ea typeface="Calibri"/>
                <a:cs typeface="Times New Roman"/>
              </a:rPr>
              <a:t>individuaalne </a:t>
            </a:r>
            <a:r>
              <a:rPr lang="et-EE" sz="2500" dirty="0">
                <a:ea typeface="Calibri"/>
                <a:cs typeface="Times New Roman"/>
              </a:rPr>
              <a:t>lähenemine </a:t>
            </a:r>
            <a:r>
              <a:rPr lang="et-EE" sz="2500" dirty="0" smtClean="0">
                <a:ea typeface="Calibri"/>
                <a:cs typeface="Times New Roman"/>
              </a:rPr>
              <a:t>õppijale </a:t>
            </a:r>
            <a:r>
              <a:rPr lang="et-EE" sz="2500" dirty="0">
                <a:ea typeface="Calibri"/>
                <a:cs typeface="Times New Roman"/>
              </a:rPr>
              <a:t>– aidata toime tulla nõrgematel ning pakkuda väljakutseid võimekamatele läbivalt kõikidel </a:t>
            </a:r>
            <a:r>
              <a:rPr lang="et-EE" sz="2500" dirty="0" smtClean="0">
                <a:ea typeface="Calibri"/>
                <a:cs typeface="Times New Roman"/>
              </a:rPr>
              <a:t>haridustasemetel </a:t>
            </a:r>
            <a:r>
              <a:rPr lang="et-EE" sz="2500" dirty="0">
                <a:ea typeface="Calibri"/>
                <a:cs typeface="Times New Roman"/>
              </a:rPr>
              <a:t>ja </a:t>
            </a:r>
            <a:r>
              <a:rPr lang="et-EE" sz="2500" dirty="0" smtClean="0">
                <a:ea typeface="Calibri"/>
                <a:cs typeface="Times New Roman"/>
              </a:rPr>
              <a:t>õppe liikides.</a:t>
            </a:r>
          </a:p>
          <a:p>
            <a:pPr>
              <a:lnSpc>
                <a:spcPct val="115000"/>
              </a:lnSpc>
              <a:buFont typeface="Symbol"/>
              <a:buChar char=""/>
            </a:pPr>
            <a:r>
              <a:rPr lang="et-EE" sz="2500" dirty="0">
                <a:ea typeface="Calibri"/>
                <a:cs typeface="Times New Roman"/>
              </a:rPr>
              <a:t>Õppimise protsessis on oluline meeskonnatöö: nii õpetajate meeskond kui õppimine meeskonnas, mis arendab muuhulgas üldoskusi – suhtlemine, läbirääkimine, enesekehtestamine, juhtimine (sh enesejuhtimine).</a:t>
            </a:r>
            <a:endParaRPr lang="en-GB" sz="2500" dirty="0">
              <a:ea typeface="Calibri"/>
              <a:cs typeface="Times New Roman"/>
            </a:endParaRPr>
          </a:p>
          <a:p>
            <a:pPr lvl="0">
              <a:lnSpc>
                <a:spcPct val="115000"/>
              </a:lnSpc>
              <a:buFont typeface="Symbol"/>
              <a:buChar char=""/>
            </a:pPr>
            <a:r>
              <a:rPr lang="et-EE" sz="2500" dirty="0">
                <a:ea typeface="Calibri"/>
                <a:cs typeface="Times New Roman"/>
              </a:rPr>
              <a:t>Õppimine on tõhus: õppimisprotsessis kasutatakse tänapäevaseid tehnoloogiaid eelpool toodud eesmärkide võimalikult tõhusaks saavutamiseks.</a:t>
            </a:r>
            <a:endParaRPr lang="en-GB" sz="2500" dirty="0">
              <a:ea typeface="Calibri"/>
              <a:cs typeface="Times New Roman"/>
            </a:endParaRPr>
          </a:p>
          <a:p>
            <a:pPr lvl="0">
              <a:lnSpc>
                <a:spcPct val="115000"/>
              </a:lnSpc>
              <a:spcAft>
                <a:spcPts val="1000"/>
              </a:spcAft>
              <a:buFont typeface="Symbol"/>
              <a:buChar char=""/>
            </a:pPr>
            <a:r>
              <a:rPr lang="et-EE" sz="2500" dirty="0" smtClean="0">
                <a:ea typeface="Calibri"/>
                <a:cs typeface="Times New Roman"/>
              </a:rPr>
              <a:t>Õppijate hindamine </a:t>
            </a:r>
            <a:r>
              <a:rPr lang="et-EE" sz="2500" dirty="0">
                <a:ea typeface="Calibri"/>
                <a:cs typeface="Times New Roman"/>
              </a:rPr>
              <a:t>toetab nende arengut: </a:t>
            </a:r>
            <a:r>
              <a:rPr lang="et-EE" sz="2500" dirty="0" err="1">
                <a:ea typeface="Calibri"/>
                <a:cs typeface="Times New Roman"/>
              </a:rPr>
              <a:t>summatiivse</a:t>
            </a:r>
            <a:r>
              <a:rPr lang="et-EE" sz="2500" dirty="0">
                <a:ea typeface="Calibri"/>
                <a:cs typeface="Times New Roman"/>
              </a:rPr>
              <a:t> </a:t>
            </a:r>
            <a:r>
              <a:rPr lang="et-EE" sz="2500" dirty="0" smtClean="0">
                <a:ea typeface="Calibri"/>
                <a:cs typeface="Times New Roman"/>
              </a:rPr>
              <a:t>(kokkuvõtva, arvestusliku) hindamise </a:t>
            </a:r>
            <a:r>
              <a:rPr lang="et-EE" sz="2500" dirty="0">
                <a:ea typeface="Calibri"/>
                <a:cs typeface="Times New Roman"/>
              </a:rPr>
              <a:t>kõrval kasutatakse õppimise protsessis kujundavat hindamist</a:t>
            </a:r>
            <a:r>
              <a:rPr lang="et-EE" sz="2500" dirty="0" smtClean="0">
                <a:ea typeface="Calibri"/>
                <a:cs typeface="Times New Roman"/>
              </a:rPr>
              <a:t>. </a:t>
            </a:r>
            <a:endParaRPr lang="en-GB" sz="2500" dirty="0">
              <a:ea typeface="Calibri"/>
              <a:cs typeface="Times New Roman"/>
            </a:endParaRPr>
          </a:p>
        </p:txBody>
      </p:sp>
    </p:spTree>
    <p:extLst>
      <p:ext uri="{BB962C8B-B14F-4D97-AF65-F5344CB8AC3E}">
        <p14:creationId xmlns:p14="http://schemas.microsoft.com/office/powerpoint/2010/main" xmlns="" val="2333311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008112"/>
          </a:xfrm>
        </p:spPr>
        <p:txBody>
          <a:bodyPr>
            <a:normAutofit/>
          </a:bodyPr>
          <a:lstStyle/>
          <a:p>
            <a:r>
              <a:rPr lang="et-EE" sz="3200" dirty="0" smtClean="0"/>
              <a:t>Eesmärk 2</a:t>
            </a:r>
            <a:endParaRPr lang="et-EE" sz="3200" dirty="0"/>
          </a:p>
        </p:txBody>
      </p:sp>
      <p:sp>
        <p:nvSpPr>
          <p:cNvPr id="3" name="Content Placeholder 2"/>
          <p:cNvSpPr>
            <a:spLocks noGrp="1"/>
          </p:cNvSpPr>
          <p:nvPr>
            <p:ph idx="1"/>
          </p:nvPr>
        </p:nvSpPr>
        <p:spPr>
          <a:xfrm>
            <a:off x="457200" y="908720"/>
            <a:ext cx="8229600" cy="5616624"/>
          </a:xfrm>
        </p:spPr>
        <p:txBody>
          <a:bodyPr>
            <a:normAutofit fontScale="62500" lnSpcReduction="20000"/>
          </a:bodyPr>
          <a:lstStyle/>
          <a:p>
            <a:pPr>
              <a:spcAft>
                <a:spcPts val="1000"/>
              </a:spcAft>
            </a:pPr>
            <a:r>
              <a:rPr lang="et-EE" sz="3400" b="1" dirty="0">
                <a:ea typeface="Calibri"/>
                <a:cs typeface="Times New Roman"/>
              </a:rPr>
              <a:t>Õpetajahariduse ning </a:t>
            </a:r>
            <a:r>
              <a:rPr lang="et-EE" sz="3400" b="1" dirty="0" smtClean="0">
                <a:ea typeface="Calibri"/>
                <a:cs typeface="Times New Roman"/>
              </a:rPr>
              <a:t>õpetaja ja koolijuhi </a:t>
            </a:r>
            <a:r>
              <a:rPr lang="et-EE" sz="3400" b="1" dirty="0">
                <a:ea typeface="Calibri"/>
                <a:cs typeface="Times New Roman"/>
              </a:rPr>
              <a:t>töö hindamise ja tasustamise vastavusse viimine tänapäeva nõuetega kõigil õppetasemetel</a:t>
            </a:r>
          </a:p>
          <a:p>
            <a:pPr lvl="0">
              <a:lnSpc>
                <a:spcPct val="115000"/>
              </a:lnSpc>
              <a:buFont typeface="Symbol"/>
              <a:buChar char=""/>
            </a:pPr>
            <a:endParaRPr lang="et-EE" sz="2800" dirty="0" smtClean="0">
              <a:ea typeface="Calibri"/>
              <a:cs typeface="Times New Roman"/>
            </a:endParaRPr>
          </a:p>
          <a:p>
            <a:pPr lvl="0">
              <a:lnSpc>
                <a:spcPct val="115000"/>
              </a:lnSpc>
              <a:buFont typeface="Symbol"/>
              <a:buChar char=""/>
            </a:pPr>
            <a:r>
              <a:rPr lang="et-EE" sz="2800" dirty="0" smtClean="0">
                <a:ea typeface="Calibri"/>
                <a:cs typeface="Times New Roman"/>
              </a:rPr>
              <a:t>Õpetaja</a:t>
            </a:r>
            <a:r>
              <a:rPr lang="et-EE" sz="2800" dirty="0">
                <a:ea typeface="Calibri"/>
                <a:cs typeface="Times New Roman"/>
              </a:rPr>
              <a:t>, õppejõu ja koolijuhi ametid on atraktiivsed, </a:t>
            </a:r>
            <a:r>
              <a:rPr lang="et-EE" sz="2800" dirty="0" smtClean="0">
                <a:ea typeface="Calibri"/>
                <a:cs typeface="Times New Roman"/>
              </a:rPr>
              <a:t>töötasud konkurentsivõimelised </a:t>
            </a:r>
            <a:r>
              <a:rPr lang="et-EE" sz="2800" dirty="0">
                <a:ea typeface="Calibri"/>
                <a:cs typeface="Times New Roman"/>
              </a:rPr>
              <a:t>ning sõltuvuses töö tulemuslikkusest.</a:t>
            </a:r>
            <a:endParaRPr lang="en-GB" sz="2800" dirty="0">
              <a:ea typeface="Calibri"/>
              <a:cs typeface="Times New Roman"/>
            </a:endParaRPr>
          </a:p>
          <a:p>
            <a:pPr lvl="0">
              <a:lnSpc>
                <a:spcPct val="115000"/>
              </a:lnSpc>
              <a:buFont typeface="Symbol"/>
              <a:buChar char=""/>
            </a:pPr>
            <a:r>
              <a:rPr lang="et-EE" sz="2800" dirty="0">
                <a:ea typeface="Calibri"/>
                <a:cs typeface="Times New Roman"/>
              </a:rPr>
              <a:t>Koolijuht tagab koostöös kolleegidega keskkonna, mis väärtustab, motiveerib ja toetab õppijat ning võimaldab tema potentsiaalil välja areneda.</a:t>
            </a:r>
            <a:endParaRPr lang="en-GB" sz="2800" dirty="0">
              <a:ea typeface="Calibri"/>
              <a:cs typeface="Times New Roman"/>
            </a:endParaRPr>
          </a:p>
          <a:p>
            <a:pPr lvl="0">
              <a:lnSpc>
                <a:spcPct val="115000"/>
              </a:lnSpc>
              <a:buFont typeface="Symbol"/>
              <a:buChar char=""/>
            </a:pPr>
            <a:r>
              <a:rPr lang="et-EE" sz="2800" dirty="0" smtClean="0">
                <a:ea typeface="Calibri"/>
                <a:cs typeface="Times New Roman"/>
              </a:rPr>
              <a:t>Õpetaja </a:t>
            </a:r>
            <a:r>
              <a:rPr lang="et-EE" sz="2800" dirty="0">
                <a:ea typeface="Calibri"/>
                <a:cs typeface="Times New Roman"/>
              </a:rPr>
              <a:t>analüüsib oma tööd ja selle tulemusi, osaleb ühisprojektides ning uue metoodilise oskusteabe loomises.</a:t>
            </a:r>
            <a:endParaRPr lang="en-GB" sz="2800" dirty="0">
              <a:ea typeface="Calibri"/>
              <a:cs typeface="Times New Roman"/>
            </a:endParaRPr>
          </a:p>
          <a:p>
            <a:pPr lvl="0">
              <a:lnSpc>
                <a:spcPct val="115000"/>
              </a:lnSpc>
              <a:spcAft>
                <a:spcPts val="1000"/>
              </a:spcAft>
              <a:buFont typeface="Symbol"/>
              <a:buChar char=""/>
            </a:pPr>
            <a:r>
              <a:rPr lang="et-EE" sz="2800" dirty="0" smtClean="0">
                <a:ea typeface="Calibri"/>
                <a:cs typeface="Times New Roman"/>
              </a:rPr>
              <a:t>Õpetaja ja koolijuht saavad oma tegevusele professionaalset  tagasisidet (kujundav hindamine).</a:t>
            </a:r>
          </a:p>
          <a:p>
            <a:pPr lvl="0">
              <a:lnSpc>
                <a:spcPct val="115000"/>
              </a:lnSpc>
              <a:spcAft>
                <a:spcPts val="1000"/>
              </a:spcAft>
              <a:buFont typeface="Symbol"/>
              <a:buChar char=""/>
            </a:pPr>
            <a:r>
              <a:rPr lang="et-EE" sz="2800" dirty="0" smtClean="0">
                <a:ea typeface="Calibri"/>
                <a:cs typeface="Times New Roman"/>
              </a:rPr>
              <a:t>Kooli hindamisel on põhirõhk õppimise ja õpetamise parendamisel ning õppija arengul.</a:t>
            </a:r>
          </a:p>
          <a:p>
            <a:pPr lvl="0">
              <a:lnSpc>
                <a:spcPct val="115000"/>
              </a:lnSpc>
              <a:spcAft>
                <a:spcPts val="1000"/>
              </a:spcAft>
              <a:buFont typeface="Symbol"/>
              <a:buChar char=""/>
            </a:pPr>
            <a:r>
              <a:rPr lang="et-EE" sz="2800" dirty="0" smtClean="0">
                <a:ea typeface="Calibri"/>
                <a:cs typeface="Times New Roman"/>
              </a:rPr>
              <a:t>Õpetajate  esma- ja täiendõpe toetavad strateegiliste eesmärkide saavutamist ning pakuvad paindlikke, tõhusaid ja praktilise tööga tihedalt seotud õppevorme.</a:t>
            </a:r>
            <a:endParaRPr lang="en-GB" sz="2800" dirty="0">
              <a:ea typeface="Calibri"/>
              <a:cs typeface="Times New Roman"/>
            </a:endParaRPr>
          </a:p>
          <a:p>
            <a:pPr marL="228600">
              <a:lnSpc>
                <a:spcPct val="115000"/>
              </a:lnSpc>
              <a:spcAft>
                <a:spcPts val="1000"/>
              </a:spcAft>
            </a:pPr>
            <a:endParaRPr lang="en-GB" sz="2800" dirty="0">
              <a:ea typeface="Calibri"/>
              <a:cs typeface="Times New Roman"/>
            </a:endParaRPr>
          </a:p>
        </p:txBody>
      </p:sp>
    </p:spTree>
    <p:extLst>
      <p:ext uri="{BB962C8B-B14F-4D97-AF65-F5344CB8AC3E}">
        <p14:creationId xmlns:p14="http://schemas.microsoft.com/office/powerpoint/2010/main" xmlns="" val="113137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008112"/>
          </a:xfrm>
        </p:spPr>
        <p:txBody>
          <a:bodyPr>
            <a:normAutofit/>
          </a:bodyPr>
          <a:lstStyle/>
          <a:p>
            <a:r>
              <a:rPr lang="et-EE" sz="3200" dirty="0" smtClean="0"/>
              <a:t>Arenguvajadused</a:t>
            </a:r>
            <a:endParaRPr lang="et-EE" sz="3200" dirty="0"/>
          </a:p>
        </p:txBody>
      </p:sp>
      <p:sp>
        <p:nvSpPr>
          <p:cNvPr id="3" name="Content Placeholder 2"/>
          <p:cNvSpPr>
            <a:spLocks noGrp="1"/>
          </p:cNvSpPr>
          <p:nvPr>
            <p:ph idx="1"/>
          </p:nvPr>
        </p:nvSpPr>
        <p:spPr>
          <a:xfrm>
            <a:off x="457200" y="908720"/>
            <a:ext cx="8229600" cy="5616624"/>
          </a:xfrm>
        </p:spPr>
        <p:txBody>
          <a:bodyPr>
            <a:normAutofit fontScale="77500" lnSpcReduction="20000"/>
          </a:bodyPr>
          <a:lstStyle/>
          <a:p>
            <a:pPr lvl="0">
              <a:lnSpc>
                <a:spcPct val="115000"/>
              </a:lnSpc>
              <a:buFont typeface="Symbol"/>
              <a:buChar char=""/>
            </a:pPr>
            <a:r>
              <a:rPr lang="et-EE" sz="2200" b="1" dirty="0" smtClean="0">
                <a:ea typeface="Calibri"/>
                <a:cs typeface="Times New Roman"/>
              </a:rPr>
              <a:t>Uued riiklikud õppekavad </a:t>
            </a:r>
            <a:r>
              <a:rPr lang="et-EE" sz="2200" b="1" dirty="0">
                <a:ea typeface="Calibri"/>
                <a:cs typeface="Times New Roman"/>
              </a:rPr>
              <a:t>ja </a:t>
            </a:r>
            <a:r>
              <a:rPr lang="et-EE" sz="2200" b="1" dirty="0" smtClean="0">
                <a:ea typeface="Calibri"/>
                <a:cs typeface="Times New Roman"/>
              </a:rPr>
              <a:t>neis sisalduvad innovaatilised </a:t>
            </a:r>
            <a:r>
              <a:rPr lang="et-EE" sz="2200" b="1" dirty="0">
                <a:ea typeface="Calibri"/>
                <a:cs typeface="Times New Roman"/>
              </a:rPr>
              <a:t>mõtted tuleb ellu rakendada</a:t>
            </a:r>
            <a:r>
              <a:rPr lang="et-EE" sz="2200" dirty="0">
                <a:ea typeface="Calibri"/>
                <a:cs typeface="Times New Roman"/>
              </a:rPr>
              <a:t>.</a:t>
            </a:r>
            <a:endParaRPr lang="en-GB" sz="2200" dirty="0">
              <a:ea typeface="Calibri"/>
              <a:cs typeface="Times New Roman"/>
            </a:endParaRPr>
          </a:p>
          <a:p>
            <a:pPr>
              <a:lnSpc>
                <a:spcPct val="115000"/>
              </a:lnSpc>
              <a:buFont typeface="Symbol"/>
              <a:buChar char=""/>
            </a:pPr>
            <a:r>
              <a:rPr lang="et-EE" sz="2200" b="1" dirty="0" smtClean="0">
                <a:ea typeface="Calibri"/>
                <a:cs typeface="Times New Roman"/>
              </a:rPr>
              <a:t>Õpetaja </a:t>
            </a:r>
            <a:r>
              <a:rPr lang="et-EE" sz="2200" b="1" dirty="0">
                <a:ea typeface="Calibri"/>
                <a:cs typeface="Times New Roman"/>
              </a:rPr>
              <a:t>elukutse </a:t>
            </a:r>
            <a:r>
              <a:rPr lang="et-EE" sz="2200" b="1" dirty="0" smtClean="0">
                <a:ea typeface="Calibri"/>
                <a:cs typeface="Times New Roman"/>
              </a:rPr>
              <a:t>atraktiivsus </a:t>
            </a:r>
            <a:r>
              <a:rPr lang="et-EE" sz="2200" dirty="0" smtClean="0">
                <a:ea typeface="Calibri"/>
                <a:cs typeface="Times New Roman"/>
              </a:rPr>
              <a:t>ning </a:t>
            </a:r>
            <a:r>
              <a:rPr lang="et-EE" sz="2200" dirty="0">
                <a:ea typeface="Calibri"/>
                <a:cs typeface="Times New Roman"/>
              </a:rPr>
              <a:t>konkurss avatud kohtadele ja õpetajakoolituse </a:t>
            </a:r>
            <a:r>
              <a:rPr lang="et-EE" sz="2200" dirty="0" smtClean="0">
                <a:ea typeface="Calibri"/>
                <a:cs typeface="Times New Roman"/>
              </a:rPr>
              <a:t>esmaõppesse peab suurenema, </a:t>
            </a:r>
            <a:r>
              <a:rPr lang="et-EE" sz="2200" b="1" dirty="0" smtClean="0">
                <a:ea typeface="Calibri"/>
                <a:cs typeface="Times New Roman"/>
              </a:rPr>
              <a:t>õpetajate vanuseline ja sooline struktuur </a:t>
            </a:r>
            <a:r>
              <a:rPr lang="et-EE" sz="2200" dirty="0" smtClean="0">
                <a:ea typeface="Calibri"/>
                <a:cs typeface="Times New Roman"/>
              </a:rPr>
              <a:t>tasakaalustuma.</a:t>
            </a:r>
            <a:endParaRPr lang="en-GB" sz="2200" dirty="0">
              <a:ea typeface="Calibri"/>
              <a:cs typeface="Times New Roman"/>
            </a:endParaRPr>
          </a:p>
          <a:p>
            <a:pPr lvl="0">
              <a:lnSpc>
                <a:spcPct val="115000"/>
              </a:lnSpc>
              <a:buFont typeface="Symbol"/>
              <a:buChar char=""/>
            </a:pPr>
            <a:r>
              <a:rPr lang="et-EE" sz="2200" dirty="0" smtClean="0">
                <a:ea typeface="Calibri"/>
                <a:cs typeface="Times New Roman"/>
              </a:rPr>
              <a:t>Tänapäevase </a:t>
            </a:r>
            <a:r>
              <a:rPr lang="et-EE" sz="2200" dirty="0">
                <a:ea typeface="Calibri"/>
                <a:cs typeface="Times New Roman"/>
              </a:rPr>
              <a:t>metoodilise oskusteabe </a:t>
            </a:r>
            <a:r>
              <a:rPr lang="et-EE" sz="2200" dirty="0" smtClean="0">
                <a:ea typeface="Calibri"/>
                <a:cs typeface="Times New Roman"/>
              </a:rPr>
              <a:t>ha</a:t>
            </a:r>
            <a:r>
              <a:rPr lang="et-EE" sz="2200" dirty="0">
                <a:ea typeface="Calibri"/>
                <a:cs typeface="Times New Roman"/>
              </a:rPr>
              <a:t>nkimine ja levitamine ei ole Eestis ühegi institutsiooni ülesanne, see on jäetud iga üksiku õpetaja hooleks</a:t>
            </a:r>
            <a:r>
              <a:rPr lang="et-EE" sz="2200" dirty="0" smtClean="0">
                <a:ea typeface="Calibri"/>
                <a:cs typeface="Times New Roman"/>
              </a:rPr>
              <a:t>.</a:t>
            </a:r>
            <a:r>
              <a:rPr lang="et-EE" sz="2200" dirty="0">
                <a:ea typeface="Calibri"/>
                <a:cs typeface="Times New Roman"/>
              </a:rPr>
              <a:t> </a:t>
            </a:r>
            <a:r>
              <a:rPr lang="et-EE" sz="2200" dirty="0" smtClean="0">
                <a:ea typeface="Calibri"/>
                <a:cs typeface="Times New Roman"/>
              </a:rPr>
              <a:t>Puudub </a:t>
            </a:r>
            <a:r>
              <a:rPr lang="et-EE" sz="2200" b="1" dirty="0" smtClean="0">
                <a:ea typeface="Calibri"/>
                <a:cs typeface="Times New Roman"/>
              </a:rPr>
              <a:t>süsteemne metoodiline (sh haridustehnoloogia alane) </a:t>
            </a:r>
            <a:r>
              <a:rPr lang="et-EE" sz="2200" b="1" dirty="0">
                <a:ea typeface="Calibri"/>
                <a:cs typeface="Times New Roman"/>
              </a:rPr>
              <a:t>tugi kõigile õpetajatele</a:t>
            </a:r>
            <a:r>
              <a:rPr lang="et-EE" sz="2200" dirty="0">
                <a:ea typeface="Calibri"/>
                <a:cs typeface="Times New Roman"/>
              </a:rPr>
              <a:t>/ õppejõududele, kes seda vajavad.</a:t>
            </a:r>
            <a:endParaRPr lang="en-GB" sz="2200" dirty="0">
              <a:ea typeface="Calibri"/>
              <a:cs typeface="Times New Roman"/>
            </a:endParaRPr>
          </a:p>
          <a:p>
            <a:pPr>
              <a:lnSpc>
                <a:spcPct val="115000"/>
              </a:lnSpc>
              <a:buFont typeface="Symbol"/>
              <a:buChar char=""/>
            </a:pPr>
            <a:r>
              <a:rPr lang="et-EE" sz="2200" dirty="0" smtClean="0">
                <a:ea typeface="Calibri"/>
                <a:cs typeface="Times New Roman"/>
              </a:rPr>
              <a:t>Arendamist vajavad </a:t>
            </a:r>
            <a:r>
              <a:rPr lang="et-EE" sz="2200" b="1" dirty="0" smtClean="0">
                <a:ea typeface="Calibri"/>
                <a:cs typeface="Times New Roman"/>
              </a:rPr>
              <a:t>koolijuhi </a:t>
            </a:r>
            <a:r>
              <a:rPr lang="et-EE" sz="2200" b="1" dirty="0">
                <a:ea typeface="Calibri"/>
                <a:cs typeface="Times New Roman"/>
              </a:rPr>
              <a:t>oskused koolimeeskonda kujundada </a:t>
            </a:r>
            <a:r>
              <a:rPr lang="et-EE" sz="2200" dirty="0">
                <a:ea typeface="Calibri"/>
                <a:cs typeface="Times New Roman"/>
              </a:rPr>
              <a:t>ja </a:t>
            </a:r>
            <a:r>
              <a:rPr lang="et-EE" sz="2200" b="1" dirty="0">
                <a:ea typeface="Calibri"/>
                <a:cs typeface="Times New Roman"/>
              </a:rPr>
              <a:t>õpetajaid nende professionaalses arengus </a:t>
            </a:r>
            <a:r>
              <a:rPr lang="et-EE" sz="2200" b="1" dirty="0" smtClean="0">
                <a:ea typeface="Calibri"/>
                <a:cs typeface="Times New Roman"/>
              </a:rPr>
              <a:t>toetada</a:t>
            </a:r>
            <a:r>
              <a:rPr lang="et-EE" sz="2200" dirty="0" smtClean="0">
                <a:ea typeface="Calibri"/>
                <a:cs typeface="Times New Roman"/>
              </a:rPr>
              <a:t>.</a:t>
            </a:r>
          </a:p>
          <a:p>
            <a:pPr>
              <a:lnSpc>
                <a:spcPct val="115000"/>
              </a:lnSpc>
              <a:buFont typeface="Symbol"/>
              <a:buChar char=""/>
            </a:pPr>
            <a:r>
              <a:rPr lang="et-EE" sz="2200" dirty="0" smtClean="0">
                <a:ea typeface="Calibri"/>
                <a:cs typeface="Times New Roman"/>
              </a:rPr>
              <a:t>Üldhariduses </a:t>
            </a:r>
            <a:r>
              <a:rPr lang="et-EE" sz="2200" dirty="0">
                <a:ea typeface="Calibri"/>
                <a:cs typeface="Times New Roman"/>
              </a:rPr>
              <a:t>on kooli kvaliteedi hindamine   liialt riigieksamite keskne, </a:t>
            </a:r>
            <a:r>
              <a:rPr lang="et-EE" sz="2200" b="1" dirty="0">
                <a:ea typeface="Calibri"/>
                <a:cs typeface="Times New Roman"/>
              </a:rPr>
              <a:t>välishindamises</a:t>
            </a:r>
            <a:r>
              <a:rPr lang="et-EE" sz="2200" dirty="0">
                <a:ea typeface="Calibri"/>
                <a:cs typeface="Times New Roman"/>
              </a:rPr>
              <a:t> tuleb õigusaktidele vastavuse kontrolli asemel </a:t>
            </a:r>
            <a:r>
              <a:rPr lang="et-EE" sz="2200" b="1" dirty="0">
                <a:ea typeface="Calibri"/>
                <a:cs typeface="Times New Roman"/>
              </a:rPr>
              <a:t>liikuda rohkem selgete kvaliteedikriteeriumide </a:t>
            </a:r>
            <a:r>
              <a:rPr lang="et-EE" sz="2200" b="1" dirty="0" smtClean="0">
                <a:ea typeface="Calibri"/>
                <a:cs typeface="Times New Roman"/>
              </a:rPr>
              <a:t>määratlemisele </a:t>
            </a:r>
            <a:r>
              <a:rPr lang="et-EE" sz="2200" b="1" dirty="0">
                <a:ea typeface="Calibri"/>
                <a:cs typeface="Times New Roman"/>
              </a:rPr>
              <a:t>ja </a:t>
            </a:r>
            <a:r>
              <a:rPr lang="et-EE" sz="2200" b="1" dirty="0" smtClean="0">
                <a:ea typeface="Calibri"/>
                <a:cs typeface="Times New Roman"/>
              </a:rPr>
              <a:t>rakendada kujundavat hindamist.</a:t>
            </a:r>
            <a:endParaRPr lang="et-EE" sz="2200" b="1" dirty="0">
              <a:ea typeface="Calibri"/>
              <a:cs typeface="Times New Roman"/>
            </a:endParaRPr>
          </a:p>
          <a:p>
            <a:pPr>
              <a:lnSpc>
                <a:spcPct val="115000"/>
              </a:lnSpc>
              <a:buFont typeface="Symbol"/>
              <a:buChar char=""/>
            </a:pPr>
            <a:r>
              <a:rPr lang="et-EE" sz="2200" dirty="0" smtClean="0">
                <a:ea typeface="Calibri"/>
                <a:cs typeface="Times New Roman"/>
              </a:rPr>
              <a:t>Kõrgkooli </a:t>
            </a:r>
            <a:r>
              <a:rPr lang="et-EE" sz="2200" b="1" dirty="0" smtClean="0">
                <a:ea typeface="Calibri"/>
                <a:cs typeface="Times New Roman"/>
              </a:rPr>
              <a:t>õppejõudude tegevuse </a:t>
            </a:r>
            <a:r>
              <a:rPr lang="et-EE" sz="2200" b="1" dirty="0">
                <a:ea typeface="Calibri"/>
                <a:cs typeface="Times New Roman"/>
              </a:rPr>
              <a:t>hindamisel </a:t>
            </a:r>
            <a:r>
              <a:rPr lang="et-EE" sz="2200" dirty="0" smtClean="0">
                <a:ea typeface="Calibri"/>
                <a:cs typeface="Times New Roman"/>
              </a:rPr>
              <a:t>ei ole </a:t>
            </a:r>
            <a:r>
              <a:rPr lang="et-EE" sz="2200" b="1" dirty="0" smtClean="0">
                <a:ea typeface="Calibri"/>
                <a:cs typeface="Times New Roman"/>
              </a:rPr>
              <a:t>õpetamine</a:t>
            </a:r>
            <a:r>
              <a:rPr lang="et-EE" sz="2200" dirty="0" smtClean="0">
                <a:ea typeface="Calibri"/>
                <a:cs typeface="Times New Roman"/>
              </a:rPr>
              <a:t> </a:t>
            </a:r>
            <a:r>
              <a:rPr lang="et-EE" sz="2200" dirty="0">
                <a:ea typeface="Calibri"/>
                <a:cs typeface="Times New Roman"/>
              </a:rPr>
              <a:t>piisavalt </a:t>
            </a:r>
            <a:r>
              <a:rPr lang="et-EE" sz="2200" b="1" dirty="0">
                <a:ea typeface="Calibri"/>
                <a:cs typeface="Times New Roman"/>
              </a:rPr>
              <a:t>väärtustatud</a:t>
            </a:r>
            <a:r>
              <a:rPr lang="et-EE" sz="2200" dirty="0">
                <a:ea typeface="Calibri"/>
                <a:cs typeface="Times New Roman"/>
              </a:rPr>
              <a:t>, </a:t>
            </a:r>
            <a:r>
              <a:rPr lang="et-EE" sz="2200" dirty="0" smtClean="0">
                <a:ea typeface="Calibri"/>
                <a:cs typeface="Times New Roman"/>
              </a:rPr>
              <a:t>hindamine on liialt teaduskeskne. </a:t>
            </a:r>
            <a:endParaRPr lang="en-GB" sz="2200" dirty="0">
              <a:ea typeface="Calibri"/>
              <a:cs typeface="Times New Roman"/>
            </a:endParaRPr>
          </a:p>
          <a:p>
            <a:pPr>
              <a:lnSpc>
                <a:spcPct val="115000"/>
              </a:lnSpc>
              <a:buFont typeface="Symbol"/>
              <a:buChar char=""/>
            </a:pPr>
            <a:r>
              <a:rPr lang="et-EE" sz="2200" dirty="0">
                <a:ea typeface="Calibri"/>
                <a:cs typeface="Times New Roman"/>
              </a:rPr>
              <a:t>Kasvatusteaduste valdkonna rahvusvaheline mõõde Eestis on kesine, </a:t>
            </a:r>
            <a:r>
              <a:rPr lang="et-EE" sz="2200" b="1" dirty="0">
                <a:ea typeface="Calibri"/>
                <a:cs typeface="Times New Roman"/>
              </a:rPr>
              <a:t>uuringute seos haridusvaldkonna arenguvajadustega</a:t>
            </a:r>
            <a:r>
              <a:rPr lang="et-EE" sz="2200" dirty="0">
                <a:ea typeface="Calibri"/>
                <a:cs typeface="Times New Roman"/>
              </a:rPr>
              <a:t> vähene. Doktoriõppe efektiivsus madal ning doktorantide arv väike - ei kata doktorikraadiga spetsialistide vajadust lähiaastatel.</a:t>
            </a:r>
            <a:endParaRPr lang="en-GB" sz="2200" dirty="0">
              <a:ea typeface="Calibri"/>
              <a:cs typeface="Times New Roman"/>
            </a:endParaRPr>
          </a:p>
          <a:p>
            <a:pPr marL="228600">
              <a:lnSpc>
                <a:spcPct val="115000"/>
              </a:lnSpc>
              <a:spcAft>
                <a:spcPts val="1000"/>
              </a:spcAft>
            </a:pPr>
            <a:endParaRPr lang="en-GB" sz="2800" dirty="0">
              <a:ea typeface="Calibri"/>
              <a:cs typeface="Times New Roman"/>
            </a:endParaRPr>
          </a:p>
        </p:txBody>
      </p:sp>
    </p:spTree>
    <p:extLst>
      <p:ext uri="{BB962C8B-B14F-4D97-AF65-F5344CB8AC3E}">
        <p14:creationId xmlns:p14="http://schemas.microsoft.com/office/powerpoint/2010/main" xmlns="" val="1428242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200" dirty="0" smtClean="0"/>
              <a:t>Strateegilised meetmed (1)</a:t>
            </a:r>
            <a:endParaRPr lang="et-EE" sz="3200" dirty="0"/>
          </a:p>
        </p:txBody>
      </p:sp>
      <p:sp>
        <p:nvSpPr>
          <p:cNvPr id="3" name="Content Placeholder 2"/>
          <p:cNvSpPr>
            <a:spLocks noGrp="1"/>
          </p:cNvSpPr>
          <p:nvPr>
            <p:ph idx="1"/>
          </p:nvPr>
        </p:nvSpPr>
        <p:spPr/>
        <p:txBody>
          <a:bodyPr>
            <a:normAutofit fontScale="62500" lnSpcReduction="20000"/>
          </a:bodyPr>
          <a:lstStyle/>
          <a:p>
            <a:pPr lvl="0"/>
            <a:r>
              <a:rPr lang="et-EE" b="1" dirty="0" smtClean="0"/>
              <a:t>Meede 1</a:t>
            </a:r>
            <a:r>
              <a:rPr lang="et-EE" dirty="0" smtClean="0"/>
              <a:t>: </a:t>
            </a:r>
            <a:r>
              <a:rPr lang="et-EE" b="1" dirty="0" smtClean="0">
                <a:ea typeface="Calibri"/>
                <a:cs typeface="Times New Roman"/>
              </a:rPr>
              <a:t>Õpetajate ja koolijuhtide koolitussüsteemi   loomine</a:t>
            </a:r>
            <a:r>
              <a:rPr lang="et-EE" dirty="0" smtClean="0">
                <a:ea typeface="Calibri"/>
                <a:cs typeface="Times New Roman"/>
              </a:rPr>
              <a:t>, kus keskseks eesmärgiks on koolijuhi ja õpetaja rolli ümbermõtestamine, et nad suudaksid luua keskkonna, kus tähelepanu all on iga õppija areng ja potentsiaali väljaarendamine ning erinevad isiksuslikud erinevused on väärtustatud. Vajalik on leida mõistlik tasakaal riigi tasandil pakutava (ja keskselt koordineeritud) ning teisalt, koolide spetsiifikast ja õpetajate arenguvajadustest tuleneva täiendõppe vahel. Täiendõppe kõrval on vaja luua rohkem paindlikke võimalusi ümberõppeks nii õpetajatele (vajalik teise või ka kolmanda aine õpetamiseks põhikoolis) kui koolijuhtide järelkasvu kujundamiseks.</a:t>
            </a:r>
          </a:p>
          <a:p>
            <a:pPr marL="0" lvl="0" indent="0">
              <a:buNone/>
            </a:pPr>
            <a:endParaRPr lang="et-EE" dirty="0" smtClean="0">
              <a:ea typeface="Calibri"/>
              <a:cs typeface="Times New Roman"/>
            </a:endParaRPr>
          </a:p>
          <a:p>
            <a:r>
              <a:rPr lang="et-EE" b="1" dirty="0" smtClean="0"/>
              <a:t>Meede 2</a:t>
            </a:r>
            <a:r>
              <a:rPr lang="et-EE" dirty="0" smtClean="0"/>
              <a:t>: </a:t>
            </a:r>
            <a:r>
              <a:rPr lang="et-EE" dirty="0">
                <a:ea typeface="Calibri"/>
                <a:cs typeface="Times New Roman"/>
              </a:rPr>
              <a:t>Õpetajate ja koolijuhtide </a:t>
            </a:r>
            <a:r>
              <a:rPr lang="et-EE" b="1" dirty="0" smtClean="0">
                <a:ea typeface="Calibri"/>
                <a:cs typeface="Times New Roman"/>
              </a:rPr>
              <a:t>keskmine </a:t>
            </a:r>
            <a:r>
              <a:rPr lang="et-EE" b="1" dirty="0">
                <a:ea typeface="Calibri"/>
                <a:cs typeface="Times New Roman"/>
              </a:rPr>
              <a:t>töötasu peab olema konkurentsivõimeline</a:t>
            </a:r>
            <a:r>
              <a:rPr lang="et-EE" dirty="0">
                <a:ea typeface="Calibri"/>
                <a:cs typeface="Times New Roman"/>
              </a:rPr>
              <a:t>, et koolis töötamine muutuks atraktiivseks valikuks parimatele. Vajalik on selle suurendamine x- kordseks Eesti keskmisest. Vajalik on suurendada õpetajakutse atraktiivsust (sh noorte ja meeste seas), võimaldada töötasu diferentseerida lähtuvalt töö tulemuslikkusest, luua konkurents õpetaja ametikohale, mis võimaldab valida parimaid.</a:t>
            </a:r>
            <a:endParaRPr lang="en-GB" dirty="0">
              <a:ea typeface="Calibri"/>
              <a:cs typeface="Times New Roman"/>
            </a:endParaRPr>
          </a:p>
          <a:p>
            <a:pPr lvl="0"/>
            <a:endParaRPr lang="en-GB" dirty="0" smtClean="0">
              <a:ea typeface="Calibri"/>
              <a:cs typeface="Times New Roman"/>
            </a:endParaRPr>
          </a:p>
          <a:p>
            <a:endParaRPr lang="et-EE" dirty="0"/>
          </a:p>
        </p:txBody>
      </p:sp>
    </p:spTree>
    <p:extLst>
      <p:ext uri="{BB962C8B-B14F-4D97-AF65-F5344CB8AC3E}">
        <p14:creationId xmlns:p14="http://schemas.microsoft.com/office/powerpoint/2010/main" xmlns="" val="1998207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200" dirty="0" smtClean="0"/>
              <a:t>Strateegilised meetmed (2)</a:t>
            </a:r>
            <a:endParaRPr lang="et-EE" sz="3200" dirty="0"/>
          </a:p>
        </p:txBody>
      </p:sp>
      <p:sp>
        <p:nvSpPr>
          <p:cNvPr id="3" name="Content Placeholder 2"/>
          <p:cNvSpPr>
            <a:spLocks noGrp="1"/>
          </p:cNvSpPr>
          <p:nvPr>
            <p:ph idx="1"/>
          </p:nvPr>
        </p:nvSpPr>
        <p:spPr/>
        <p:txBody>
          <a:bodyPr>
            <a:normAutofit fontScale="62500" lnSpcReduction="20000"/>
          </a:bodyPr>
          <a:lstStyle/>
          <a:p>
            <a:r>
              <a:rPr lang="et-EE" b="1" dirty="0" smtClean="0"/>
              <a:t>Meede 3</a:t>
            </a:r>
            <a:r>
              <a:rPr lang="et-EE" dirty="0" smtClean="0"/>
              <a:t>:</a:t>
            </a:r>
            <a:r>
              <a:rPr lang="et-EE" b="1" dirty="0">
                <a:ea typeface="Calibri"/>
                <a:cs typeface="Times New Roman"/>
              </a:rPr>
              <a:t>Koolijuhi pädevusnõuete kehtestamine ja nende regulaarne hindamine</a:t>
            </a:r>
            <a:r>
              <a:rPr lang="et-EE" dirty="0">
                <a:ea typeface="Calibri"/>
                <a:cs typeface="Times New Roman"/>
              </a:rPr>
              <a:t>. Koolijuhi roll koolikultuuri kujundamisel on määrava tähtsusega. Vajalik on valida koolijuhi ametisse parimad kandidaadid, luua neile võimalus saada oma tööle regulaarselt tagasisidet ja soovitusi täiendõppeks ning motiveerida neid regulaarse atesteerimise kaudu riiklikul tasemel oma kompetentse pidevalt arendama.</a:t>
            </a:r>
            <a:endParaRPr lang="en-GB" dirty="0">
              <a:ea typeface="Calibri"/>
              <a:cs typeface="Times New Roman"/>
            </a:endParaRPr>
          </a:p>
          <a:p>
            <a:pPr lvl="0"/>
            <a:endParaRPr lang="en-GB" dirty="0">
              <a:ea typeface="Calibri"/>
              <a:cs typeface="Times New Roman"/>
            </a:endParaRPr>
          </a:p>
          <a:p>
            <a:r>
              <a:rPr lang="et-EE" b="1" dirty="0" smtClean="0"/>
              <a:t>Meede 4</a:t>
            </a:r>
            <a:r>
              <a:rPr lang="et-EE" dirty="0" smtClean="0"/>
              <a:t>:</a:t>
            </a:r>
            <a:r>
              <a:rPr lang="et-EE" b="1" dirty="0">
                <a:ea typeface="Calibri"/>
                <a:cs typeface="Times New Roman"/>
              </a:rPr>
              <a:t>Õpetaja koormusearvestuse aluseks peab olema üldtööaeg</a:t>
            </a:r>
            <a:r>
              <a:rPr lang="et-EE" dirty="0">
                <a:ea typeface="Calibri"/>
                <a:cs typeface="Times New Roman"/>
              </a:rPr>
              <a:t> ning tasumäära aluseks töö tulemuslikkus, panus kooli õppekava eesmärkide täitmisel ja kutsestandardile tuginev eneseanalüüs või omistatud kutse. Üldtööaja põhine lähenemine võimaldab ühtlasemalt jagada tegelikku töökoormust õpetajate vahel, soodustab individuaalset lähenemist igale õppijale, motiveerib osalema kooli arendustegevuses, ülikoolide esmaõppes, praktika juhendamisel ning väärtustab õpetaja eneserefleksiooni ja oma töö analüüsi.</a:t>
            </a:r>
            <a:endParaRPr lang="en-GB" dirty="0">
              <a:ea typeface="Calibri"/>
              <a:cs typeface="Times New Roman"/>
            </a:endParaRPr>
          </a:p>
          <a:p>
            <a:pPr marL="0" indent="0">
              <a:buNone/>
            </a:pPr>
            <a:endParaRPr lang="et-EE" dirty="0"/>
          </a:p>
        </p:txBody>
      </p:sp>
    </p:spTree>
    <p:extLst>
      <p:ext uri="{BB962C8B-B14F-4D97-AF65-F5344CB8AC3E}">
        <p14:creationId xmlns:p14="http://schemas.microsoft.com/office/powerpoint/2010/main" xmlns="" val="708607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200" dirty="0" smtClean="0"/>
              <a:t>Strateegilised meetmed (3)</a:t>
            </a:r>
            <a:endParaRPr lang="et-EE" sz="3200" dirty="0"/>
          </a:p>
        </p:txBody>
      </p:sp>
      <p:sp>
        <p:nvSpPr>
          <p:cNvPr id="3" name="Content Placeholder 2"/>
          <p:cNvSpPr>
            <a:spLocks noGrp="1"/>
          </p:cNvSpPr>
          <p:nvPr>
            <p:ph idx="1"/>
          </p:nvPr>
        </p:nvSpPr>
        <p:spPr/>
        <p:txBody>
          <a:bodyPr>
            <a:normAutofit fontScale="70000" lnSpcReduction="20000"/>
          </a:bodyPr>
          <a:lstStyle/>
          <a:p>
            <a:pPr lvl="0"/>
            <a:r>
              <a:rPr lang="et-EE" b="1" dirty="0" smtClean="0"/>
              <a:t>Meede 5</a:t>
            </a:r>
            <a:r>
              <a:rPr lang="et-EE" dirty="0" smtClean="0"/>
              <a:t>: </a:t>
            </a:r>
            <a:r>
              <a:rPr lang="et-EE" b="1" dirty="0">
                <a:ea typeface="Calibri"/>
                <a:cs typeface="Times New Roman"/>
              </a:rPr>
              <a:t>Metoodiliste kompetentsikeskuste väljaarendamine</a:t>
            </a:r>
            <a:r>
              <a:rPr lang="et-EE" dirty="0">
                <a:ea typeface="Calibri"/>
                <a:cs typeface="Times New Roman"/>
              </a:rPr>
              <a:t> õpetajakoolituse ning kasvatusteaduste arengu eest vastutavate Tallinna Ülikooli ja Tartu Ülikooli juures</a:t>
            </a:r>
            <a:endParaRPr lang="en-GB" dirty="0">
              <a:ea typeface="Calibri"/>
              <a:cs typeface="Times New Roman"/>
            </a:endParaRPr>
          </a:p>
          <a:p>
            <a:endParaRPr lang="et-EE" dirty="0" smtClean="0"/>
          </a:p>
          <a:p>
            <a:pPr lvl="0"/>
            <a:r>
              <a:rPr lang="et-EE" b="1" dirty="0" smtClean="0"/>
              <a:t>Meede 6</a:t>
            </a:r>
            <a:r>
              <a:rPr lang="et-EE" dirty="0" smtClean="0"/>
              <a:t>: </a:t>
            </a:r>
            <a:r>
              <a:rPr lang="et-EE" b="1" dirty="0" smtClean="0">
                <a:ea typeface="Calibri"/>
                <a:cs typeface="Times New Roman"/>
              </a:rPr>
              <a:t>Hindamisparadigma </a:t>
            </a:r>
            <a:r>
              <a:rPr lang="et-EE" b="1" dirty="0">
                <a:ea typeface="Calibri"/>
                <a:cs typeface="Times New Roman"/>
              </a:rPr>
              <a:t>muutmine</a:t>
            </a:r>
            <a:r>
              <a:rPr lang="et-EE" dirty="0">
                <a:ea typeface="Calibri"/>
                <a:cs typeface="Times New Roman"/>
              </a:rPr>
              <a:t>: hindamiskriteeriumid orienteeritakse õpetamise, õppimise ja õpitulemuste parandamisele. Vajalik on leida õige tasakaal kokkuvõtva ja kujundava hindamise vahel. Olulisemaks peaks muutuma kujundav hindamine, mille kaudu toetatakse õppija individuaalset arengut ja ergutatakse õpimotivatsiooni. Omanäolise koolikultuuri arendamiseks on vajalik hindamistegevuste mitmekesisus: riiklikus välishindamissüsteemis tuleb rohkem tähelepanu pöörata võtmekompetentside hindamisele ning ainetevahelisele integratsioonile. Vajalik on "hea kooli" kriteeriumide määratlemine ning neil põhinevate kooli tulemusnäitajate pidev avalikustamine. Kooli tasandil on vajalik õppearendustöö terviklik juhtimine. </a:t>
            </a:r>
            <a:endParaRPr lang="en-GB" dirty="0">
              <a:ea typeface="Calibri"/>
              <a:cs typeface="Times New Roman"/>
            </a:endParaRPr>
          </a:p>
          <a:p>
            <a:endParaRPr lang="et-EE" dirty="0"/>
          </a:p>
        </p:txBody>
      </p:sp>
    </p:spTree>
    <p:extLst>
      <p:ext uri="{BB962C8B-B14F-4D97-AF65-F5344CB8AC3E}">
        <p14:creationId xmlns:p14="http://schemas.microsoft.com/office/powerpoint/2010/main" xmlns="" val="1795876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4506</TotalTime>
  <Words>1150</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Õpikäsitus ja õpetaja</vt:lpstr>
      <vt:lpstr>Õppija, õpetaja, õpikäsitus</vt:lpstr>
      <vt:lpstr>Eesmärgid</vt:lpstr>
      <vt:lpstr>Eesmärk 1</vt:lpstr>
      <vt:lpstr>Eesmärk 2</vt:lpstr>
      <vt:lpstr>Arenguvajadused</vt:lpstr>
      <vt:lpstr>Strateegilised meetmed (1)</vt:lpstr>
      <vt:lpstr>Strateegilised meetmed (2)</vt:lpstr>
      <vt:lpstr>Strateegilised meetmed (3)</vt:lpstr>
      <vt:lpstr>Muud arutluse all olnud meetmed</vt:lpstr>
      <vt:lpstr>Küsimused rühmatööks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Õppes osaluse kasv ja ökonoomsed rahastamismudelid</dc:title>
  <dc:creator>Olav Aarna</dc:creator>
  <cp:lastModifiedBy>Lelo Liive</cp:lastModifiedBy>
  <cp:revision>39</cp:revision>
  <dcterms:created xsi:type="dcterms:W3CDTF">2013-06-09T06:49:16Z</dcterms:created>
  <dcterms:modified xsi:type="dcterms:W3CDTF">2013-06-13T04:44:06Z</dcterms:modified>
</cp:coreProperties>
</file>